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62" r:id="rId2"/>
    <p:sldId id="260" r:id="rId3"/>
    <p:sldId id="264" r:id="rId4"/>
    <p:sldId id="295" r:id="rId5"/>
    <p:sldId id="301" r:id="rId6"/>
    <p:sldId id="299" r:id="rId7"/>
    <p:sldId id="302" r:id="rId8"/>
    <p:sldId id="287" r:id="rId9"/>
    <p:sldId id="292" r:id="rId10"/>
    <p:sldId id="306" r:id="rId11"/>
    <p:sldId id="300" r:id="rId12"/>
    <p:sldId id="303" r:id="rId13"/>
    <p:sldId id="304" r:id="rId14"/>
    <p:sldId id="280" r:id="rId15"/>
    <p:sldId id="293" r:id="rId16"/>
    <p:sldId id="294" r:id="rId17"/>
    <p:sldId id="305" r:id="rId18"/>
    <p:sldId id="290" r:id="rId19"/>
    <p:sldId id="25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3B45"/>
    <a:srgbClr val="2F7F8D"/>
    <a:srgbClr val="33808A"/>
    <a:srgbClr val="E39F0A"/>
    <a:srgbClr val="FFCC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832" autoAdjust="0"/>
    <p:restoredTop sz="94660"/>
  </p:normalViewPr>
  <p:slideViewPr>
    <p:cSldViewPr snapToGrid="0">
      <p:cViewPr varScale="1">
        <p:scale>
          <a:sx n="47" d="100"/>
          <a:sy n="47" d="100"/>
        </p:scale>
        <p:origin x="13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9796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21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590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730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7535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944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5279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359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3007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9166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5920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3138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24968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2892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27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8576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3FFE5-0F77-42BF-9FD3-B47828B33A0C}" type="datetimeFigureOut">
              <a:rPr lang="zh-TW" altLang="en-US" smtClean="0"/>
              <a:t>2025/2/12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ADCDA16-29FD-4620-881B-A7C0CC3D9E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5843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  <p:sldLayoutId id="2147483902" r:id="rId13"/>
    <p:sldLayoutId id="2147483903" r:id="rId14"/>
    <p:sldLayoutId id="2147483904" r:id="rId15"/>
    <p:sldLayoutId id="21474839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eurl.cc/lyrAoQ" TargetMode="External"/><Relationship Id="rId4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url.cc/KllQ8m" TargetMode="External"/><Relationship Id="rId5" Type="http://schemas.openxmlformats.org/officeDocument/2006/relationships/hyperlink" Target="https://reurl.cc/xvv995" TargetMode="External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5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F81FFB9-D867-428E-BB85-6E931F03B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4"/>
            <a:ext cx="12192000" cy="6856286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FBD48821-716B-4A6A-AB00-69B10ACA40B3}"/>
              </a:ext>
            </a:extLst>
          </p:cNvPr>
          <p:cNvSpPr txBox="1"/>
          <p:nvPr/>
        </p:nvSpPr>
        <p:spPr>
          <a:xfrm>
            <a:off x="6221506" y="1813809"/>
            <a:ext cx="577327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年補助徵件線上說明會</a:t>
            </a:r>
            <a:endParaRPr lang="en-US" altLang="zh-TW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「經濟永續」</a:t>
            </a:r>
            <a:r>
              <a:rPr lang="en-US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</a:p>
          <a:p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「對接產業小巨人創新硏發」</a:t>
            </a:r>
            <a:endParaRPr lang="en-US" altLang="zh-TW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9992B09-C694-40F7-AC5A-206106E53E26}"/>
              </a:ext>
            </a:extLst>
          </p:cNvPr>
          <p:cNvSpPr txBox="1"/>
          <p:nvPr/>
        </p:nvSpPr>
        <p:spPr>
          <a:xfrm>
            <a:off x="8104097" y="4312804"/>
            <a:ext cx="3962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2000" b="1" spc="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報告人</a:t>
            </a:r>
            <a:r>
              <a:rPr kumimoji="1" lang="zh-CN" altLang="en-US" sz="2000" b="1" spc="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│</a:t>
            </a:r>
            <a:r>
              <a:rPr kumimoji="1" lang="zh-TW" altLang="en-US" sz="2000" b="1" spc="2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運籌中心 吳晉東主任</a:t>
            </a:r>
          </a:p>
        </p:txBody>
      </p:sp>
    </p:spTree>
    <p:extLst>
      <p:ext uri="{BB962C8B-B14F-4D97-AF65-F5344CB8AC3E}">
        <p14:creationId xmlns:p14="http://schemas.microsoft.com/office/powerpoint/2010/main" val="2056299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F5B339F9-5325-4EC2-87FF-19410CAE7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954AD3DF-18EC-4B14-9BB2-464D97CAD6E6}"/>
              </a:ext>
            </a:extLst>
          </p:cNvPr>
          <p:cNvSpPr txBox="1"/>
          <p:nvPr/>
        </p:nvSpPr>
        <p:spPr>
          <a:xfrm>
            <a:off x="824752" y="1933176"/>
            <a:ext cx="108562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14:00-14:05</a:t>
            </a:r>
            <a:r>
              <a:rPr lang="zh-TW" altLang="en-US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開場</a:t>
            </a:r>
            <a:endParaRPr lang="en-US" altLang="zh-TW" sz="3200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zh-TW" altLang="en-US" sz="3200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14:05-14:20</a:t>
            </a:r>
            <a:r>
              <a:rPr lang="zh-TW" altLang="en-US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114</a:t>
            </a:r>
            <a:r>
              <a:rPr lang="zh-TW" altLang="en-US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年度補助徵件內容說明</a:t>
            </a:r>
            <a:endParaRPr lang="en-US" altLang="zh-TW" sz="3200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「經濟永續」及「對接產業小巨人創新硏發」</a:t>
            </a:r>
            <a:endParaRPr lang="en-US" altLang="zh-TW" sz="3200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endParaRPr lang="zh-TW" altLang="en-US" sz="3200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14:20-14:30 </a:t>
            </a:r>
            <a:r>
              <a:rPr lang="zh-TW" altLang="en-US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en-US" altLang="zh-TW" sz="3200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AA28422D-CF09-4876-B650-9E326B0D963A}"/>
              </a:ext>
            </a:extLst>
          </p:cNvPr>
          <p:cNvSpPr txBox="1"/>
          <p:nvPr/>
        </p:nvSpPr>
        <p:spPr>
          <a:xfrm>
            <a:off x="824752" y="1169951"/>
            <a:ext cx="7682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u="sng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議  程  </a:t>
            </a:r>
            <a:endParaRPr lang="zh-TW" altLang="en-US" sz="4000" u="sng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52319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F5B339F9-5325-4EC2-87FF-19410CAE7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AA28422D-CF09-4876-B650-9E326B0D963A}"/>
              </a:ext>
            </a:extLst>
          </p:cNvPr>
          <p:cNvSpPr txBox="1"/>
          <p:nvPr/>
        </p:nvSpPr>
        <p:spPr>
          <a:xfrm>
            <a:off x="1541929" y="2934778"/>
            <a:ext cx="91081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「經濟永續」及「對接產業小巨人創新硏發」</a:t>
            </a:r>
            <a:endParaRPr lang="en-US" altLang="zh-TW" sz="6600" b="1" dirty="0">
              <a:solidFill>
                <a:srgbClr val="053B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補助說明</a:t>
            </a:r>
            <a:endParaRPr lang="en-US" altLang="zh-TW" sz="3600" b="1" dirty="0">
              <a:solidFill>
                <a:srgbClr val="053B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209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E18B9B6F-4C0D-4AA8-8F89-1D441BACFA4C}"/>
              </a:ext>
            </a:extLst>
          </p:cNvPr>
          <p:cNvSpPr/>
          <p:nvPr/>
        </p:nvSpPr>
        <p:spPr>
          <a:xfrm>
            <a:off x="2061882" y="510699"/>
            <a:ext cx="4652683" cy="57718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997A7092-C876-4C16-9B9F-6258EC3B7CC8}"/>
              </a:ext>
            </a:extLst>
          </p:cNvPr>
          <p:cNvGrpSpPr/>
          <p:nvPr/>
        </p:nvGrpSpPr>
        <p:grpSpPr>
          <a:xfrm>
            <a:off x="2061882" y="510699"/>
            <a:ext cx="4495936" cy="577182"/>
            <a:chOff x="2061882" y="510699"/>
            <a:chExt cx="4589930" cy="577182"/>
          </a:xfrm>
        </p:grpSpPr>
        <p:pic>
          <p:nvPicPr>
            <p:cNvPr id="4" name="圖形 3" descr="放大鏡 以實心填滿">
              <a:extLst>
                <a:ext uri="{FF2B5EF4-FFF2-40B4-BE49-F238E27FC236}">
                  <a16:creationId xmlns:a16="http://schemas.microsoft.com/office/drawing/2014/main" id="{C19B7950-0F85-47E0-B822-D68E31E51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61882" y="510699"/>
              <a:ext cx="577182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C2F66DD9-1DF8-46C5-A451-C5F68C3E5F89}"/>
                </a:ext>
              </a:extLst>
            </p:cNvPr>
            <p:cNvSpPr txBox="1"/>
            <p:nvPr/>
          </p:nvSpPr>
          <p:spPr>
            <a:xfrm>
              <a:off x="2639064" y="530415"/>
              <a:ext cx="401274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補助目的說明</a:t>
              </a:r>
            </a:p>
          </p:txBody>
        </p:sp>
      </p:grpSp>
      <p:sp>
        <p:nvSpPr>
          <p:cNvPr id="9" name="文字方塊 8">
            <a:extLst>
              <a:ext uri="{FF2B5EF4-FFF2-40B4-BE49-F238E27FC236}">
                <a16:creationId xmlns:a16="http://schemas.microsoft.com/office/drawing/2014/main" id="{1B9D4E53-7F93-483A-80D2-12503D94019A}"/>
              </a:ext>
            </a:extLst>
          </p:cNvPr>
          <p:cNvSpPr txBox="1"/>
          <p:nvPr/>
        </p:nvSpPr>
        <p:spPr>
          <a:xfrm>
            <a:off x="824750" y="2039068"/>
            <a:ext cx="103452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為呈現本校產學合作之具體成果，並結合聯合國永續發展目標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SDGs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之精神，支持各項可落實於產業發展與社會服務之產學合作案，鼓勵產學合作結合學生學習、課程實務推廣或實體成果展現，以達厚實教研基礎、深化產業鏈結之目標。</a:t>
            </a:r>
            <a:endParaRPr lang="zh-TW" altLang="en-US" sz="2400" dirty="0"/>
          </a:p>
        </p:txBody>
      </p:sp>
      <p:sp>
        <p:nvSpPr>
          <p:cNvPr id="13" name="箭號: 五邊形 12">
            <a:extLst>
              <a:ext uri="{FF2B5EF4-FFF2-40B4-BE49-F238E27FC236}">
                <a16:creationId xmlns:a16="http://schemas.microsoft.com/office/drawing/2014/main" id="{D9702AFC-EF99-46E1-9E16-260A5D87E132}"/>
              </a:ext>
            </a:extLst>
          </p:cNvPr>
          <p:cNvSpPr/>
          <p:nvPr/>
        </p:nvSpPr>
        <p:spPr>
          <a:xfrm>
            <a:off x="824750" y="1407407"/>
            <a:ext cx="3971366" cy="523220"/>
          </a:xfrm>
          <a:prstGeom prst="homePlate">
            <a:avLst/>
          </a:prstGeom>
          <a:solidFill>
            <a:srgbClr val="2F7F8D"/>
          </a:solidFill>
          <a:ln>
            <a:solidFill>
              <a:srgbClr val="2F7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highlight>
                  <a:srgbClr val="2F7F8D"/>
                </a:highlight>
              </a:rPr>
              <a:t>經濟永續計畫</a:t>
            </a:r>
          </a:p>
        </p:txBody>
      </p:sp>
      <p:sp>
        <p:nvSpPr>
          <p:cNvPr id="14" name="箭號: 五邊形 13">
            <a:extLst>
              <a:ext uri="{FF2B5EF4-FFF2-40B4-BE49-F238E27FC236}">
                <a16:creationId xmlns:a16="http://schemas.microsoft.com/office/drawing/2014/main" id="{49F929C7-7C68-477D-9E92-FF96C563051E}"/>
              </a:ext>
            </a:extLst>
          </p:cNvPr>
          <p:cNvSpPr/>
          <p:nvPr/>
        </p:nvSpPr>
        <p:spPr>
          <a:xfrm>
            <a:off x="824750" y="3928254"/>
            <a:ext cx="3971366" cy="519494"/>
          </a:xfrm>
          <a:prstGeom prst="homePlate">
            <a:avLst/>
          </a:prstGeom>
          <a:solidFill>
            <a:srgbClr val="2F7F8D"/>
          </a:solidFill>
          <a:ln>
            <a:solidFill>
              <a:srgbClr val="2F7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highlight>
                  <a:srgbClr val="2F7F8D"/>
                </a:highlight>
              </a:rPr>
              <a:t>對接產業小巨人創新研發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CAD386B6-2AE4-4236-A6BF-0E4BB4664B79}"/>
              </a:ext>
            </a:extLst>
          </p:cNvPr>
          <p:cNvSpPr txBox="1"/>
          <p:nvPr/>
        </p:nvSpPr>
        <p:spPr>
          <a:xfrm>
            <a:off x="808721" y="4557731"/>
            <a:ext cx="103452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為培育新世代教師研究特色、跨世代教師經驗傳承整合，並協助教師對接產業發展重點特色研究領域，提升本校產學研發能量，且鼓勵產學合作結合學生學習、課程實務推廣與實體成果展現。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17795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E18B9B6F-4C0D-4AA8-8F89-1D441BACFA4C}"/>
              </a:ext>
            </a:extLst>
          </p:cNvPr>
          <p:cNvSpPr/>
          <p:nvPr/>
        </p:nvSpPr>
        <p:spPr>
          <a:xfrm>
            <a:off x="2061882" y="510699"/>
            <a:ext cx="4652683" cy="57718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997A7092-C876-4C16-9B9F-6258EC3B7CC8}"/>
              </a:ext>
            </a:extLst>
          </p:cNvPr>
          <p:cNvGrpSpPr/>
          <p:nvPr/>
        </p:nvGrpSpPr>
        <p:grpSpPr>
          <a:xfrm>
            <a:off x="2061882" y="510699"/>
            <a:ext cx="4495936" cy="577182"/>
            <a:chOff x="2061882" y="510699"/>
            <a:chExt cx="4589930" cy="577182"/>
          </a:xfrm>
        </p:grpSpPr>
        <p:pic>
          <p:nvPicPr>
            <p:cNvPr id="4" name="圖形 3" descr="放大鏡 以實心填滿">
              <a:extLst>
                <a:ext uri="{FF2B5EF4-FFF2-40B4-BE49-F238E27FC236}">
                  <a16:creationId xmlns:a16="http://schemas.microsoft.com/office/drawing/2014/main" id="{C19B7950-0F85-47E0-B822-D68E31E51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61882" y="510699"/>
              <a:ext cx="577182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C2F66DD9-1DF8-46C5-A451-C5F68C3E5F89}"/>
                </a:ext>
              </a:extLst>
            </p:cNvPr>
            <p:cNvSpPr txBox="1"/>
            <p:nvPr/>
          </p:nvSpPr>
          <p:spPr>
            <a:xfrm>
              <a:off x="2639064" y="530415"/>
              <a:ext cx="401274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徵件案對比</a:t>
              </a:r>
            </a:p>
          </p:txBody>
        </p:sp>
      </p:grpSp>
      <p:graphicFrame>
        <p:nvGraphicFramePr>
          <p:cNvPr id="2" name="表格 4">
            <a:extLst>
              <a:ext uri="{FF2B5EF4-FFF2-40B4-BE49-F238E27FC236}">
                <a16:creationId xmlns:a16="http://schemas.microsoft.com/office/drawing/2014/main" id="{0F18AFC6-7AA3-4E0C-9D08-CE473EF6C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750372"/>
              </p:ext>
            </p:extLst>
          </p:nvPr>
        </p:nvGraphicFramePr>
        <p:xfrm>
          <a:off x="896470" y="1451592"/>
          <a:ext cx="10076329" cy="461259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24441">
                  <a:extLst>
                    <a:ext uri="{9D8B030D-6E8A-4147-A177-3AD203B41FA5}">
                      <a16:colId xmlns:a16="http://schemas.microsoft.com/office/drawing/2014/main" val="1461740792"/>
                    </a:ext>
                  </a:extLst>
                </a:gridCol>
                <a:gridCol w="3905395">
                  <a:extLst>
                    <a:ext uri="{9D8B030D-6E8A-4147-A177-3AD203B41FA5}">
                      <a16:colId xmlns:a16="http://schemas.microsoft.com/office/drawing/2014/main" val="4253988491"/>
                    </a:ext>
                  </a:extLst>
                </a:gridCol>
                <a:gridCol w="4446493">
                  <a:extLst>
                    <a:ext uri="{9D8B030D-6E8A-4147-A177-3AD203B41FA5}">
                      <a16:colId xmlns:a16="http://schemas.microsoft.com/office/drawing/2014/main" val="230445689"/>
                    </a:ext>
                  </a:extLst>
                </a:gridCol>
              </a:tblGrid>
              <a:tr h="6481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項目</a:t>
                      </a:r>
                      <a:endParaRPr lang="en-US" altLang="zh-TW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經濟永續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對接產業小巨人創新研發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7080924"/>
                  </a:ext>
                </a:extLst>
              </a:tr>
              <a:tr h="7662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產學案狀態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已簽約</a:t>
                      </a:r>
                      <a:r>
                        <a:rPr lang="zh-TW" altLang="en-US" dirty="0"/>
                        <a:t>之公民營產學合作案，且執行期間迄日超過</a:t>
                      </a:r>
                      <a:r>
                        <a:rPr lang="en-US" altLang="zh-TW" dirty="0"/>
                        <a:t>5/18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預計簽約</a:t>
                      </a:r>
                      <a:r>
                        <a:rPr lang="zh-TW" altLang="en-US" dirty="0"/>
                        <a:t>之公民營產學合作案，且鼓勵簽約</a:t>
                      </a:r>
                      <a:r>
                        <a:rPr lang="en-US" altLang="zh-TW" dirty="0"/>
                        <a:t>30</a:t>
                      </a:r>
                      <a:r>
                        <a:rPr lang="zh-TW" altLang="en-US" dirty="0"/>
                        <a:t>萬以上金額。</a:t>
                      </a:r>
                      <a:endParaRPr lang="en-US" altLang="zh-TW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5428173"/>
                  </a:ext>
                </a:extLst>
              </a:tr>
              <a:tr h="77299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經費來源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資本門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基補二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最高上限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25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萬元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案，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50%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經常門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高教深耕經費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/>
                        <a:t>最高上限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萬元</a:t>
                      </a:r>
                      <a:r>
                        <a:rPr lang="en-US" altLang="zh-TW" dirty="0"/>
                        <a:t>/</a:t>
                      </a:r>
                      <a:r>
                        <a:rPr lang="zh-TW" altLang="en-US" dirty="0"/>
                        <a:t>案，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50%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3475347"/>
                  </a:ext>
                </a:extLst>
              </a:tr>
              <a:tr h="1065441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指    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/>
                        <a:t>1</a:t>
                      </a:r>
                      <a:r>
                        <a:rPr lang="zh-TW" altLang="en-US" dirty="0"/>
                        <a:t>門課程、</a:t>
                      </a:r>
                      <a:r>
                        <a:rPr lang="en-US" altLang="zh-TW" dirty="0"/>
                        <a:t>2</a:t>
                      </a:r>
                      <a:r>
                        <a:rPr lang="zh-TW" altLang="en-US" dirty="0"/>
                        <a:t>項</a:t>
                      </a:r>
                      <a:r>
                        <a:rPr lang="en-US" altLang="zh-TW" dirty="0"/>
                        <a:t>SDGs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年度期末成果展示活動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8/31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前</a:t>
                      </a:r>
                      <a:r>
                        <a:rPr lang="zh-TW" altLang="en-US" dirty="0"/>
                        <a:t>須完成產學案</a:t>
                      </a:r>
                      <a:r>
                        <a:rPr lang="en-US" altLang="zh-TW" dirty="0"/>
                        <a:t>(</a:t>
                      </a:r>
                      <a:r>
                        <a:rPr lang="zh-TW" altLang="en-US" dirty="0"/>
                        <a:t>非政府類型</a:t>
                      </a:r>
                      <a:r>
                        <a:rPr lang="en-US" altLang="zh-TW" dirty="0"/>
                        <a:t>)</a:t>
                      </a:r>
                      <a:r>
                        <a:rPr lang="zh-TW" altLang="en-US" dirty="0"/>
                        <a:t>簽約</a:t>
                      </a:r>
                      <a:endParaRPr lang="en-US" altLang="zh-TW" dirty="0"/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/>
                        <a:t>1</a:t>
                      </a:r>
                      <a:r>
                        <a:rPr lang="zh-TW" altLang="en-US" dirty="0"/>
                        <a:t>門課程、</a:t>
                      </a:r>
                      <a:r>
                        <a:rPr lang="en-US" altLang="zh-TW" dirty="0"/>
                        <a:t>2</a:t>
                      </a:r>
                      <a:r>
                        <a:rPr lang="zh-TW" altLang="en-US" dirty="0"/>
                        <a:t>項</a:t>
                      </a:r>
                      <a:r>
                        <a:rPr lang="en-US" altLang="zh-TW" dirty="0"/>
                        <a:t>SDGs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年度期末成果展示活動</a:t>
                      </a:r>
                      <a:endParaRPr lang="zh-TW" altLang="en-US" u="sn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5645264"/>
                  </a:ext>
                </a:extLst>
              </a:tr>
              <a:tr h="679903"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經費使用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期限</a:t>
                      </a:r>
                      <a:endParaRPr lang="zh-TW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b="0" dirty="0">
                          <a:solidFill>
                            <a:srgbClr val="FF0000"/>
                          </a:solidFill>
                        </a:rPr>
                        <a:t>4/30</a:t>
                      </a:r>
                      <a:r>
                        <a:rPr lang="zh-TW" altLang="en-US" b="0" dirty="0">
                          <a:solidFill>
                            <a:srgbClr val="FF0000"/>
                          </a:solidFill>
                        </a:rPr>
                        <a:t>前請購；</a:t>
                      </a:r>
                      <a:r>
                        <a:rPr lang="en-US" altLang="zh-TW" b="0" dirty="0">
                          <a:solidFill>
                            <a:srgbClr val="FF0000"/>
                          </a:solidFill>
                        </a:rPr>
                        <a:t>6/30</a:t>
                      </a:r>
                      <a:r>
                        <a:rPr lang="zh-TW" altLang="en-US" b="0" dirty="0">
                          <a:solidFill>
                            <a:srgbClr val="FF0000"/>
                          </a:solidFill>
                        </a:rPr>
                        <a:t>前實支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依研發處規定辦理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u="none" dirty="0">
                          <a:solidFill>
                            <a:srgbClr val="FF0000"/>
                          </a:solidFill>
                        </a:rPr>
                        <a:t>11/30</a:t>
                      </a:r>
                      <a:r>
                        <a:rPr lang="zh-TW" altLang="en-US" u="none" dirty="0">
                          <a:solidFill>
                            <a:srgbClr val="FF0000"/>
                          </a:solidFill>
                        </a:rPr>
                        <a:t>前支用</a:t>
                      </a:r>
                      <a:r>
                        <a:rPr lang="en-US" altLang="zh-TW" u="none" dirty="0"/>
                        <a:t>(</a:t>
                      </a:r>
                      <a:r>
                        <a:rPr lang="zh-TW" altLang="en-US" u="none" dirty="0"/>
                        <a:t>依教卓中心規定辦理，</a:t>
                      </a:r>
                      <a:r>
                        <a:rPr lang="zh-TW" alt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每個月皆配合校務經費管考作業</a:t>
                      </a:r>
                      <a:r>
                        <a:rPr lang="en-US" altLang="zh-TW" u="none" dirty="0"/>
                        <a:t>)</a:t>
                      </a:r>
                      <a:endParaRPr lang="zh-TW" altLang="en-US" u="non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9096917"/>
                  </a:ext>
                </a:extLst>
              </a:tr>
              <a:tr h="679903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成果報告繳交期限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altLang="zh-TW" u="none" dirty="0"/>
                        <a:t>10/31</a:t>
                      </a:r>
                      <a:r>
                        <a:rPr lang="zh-TW" altLang="en-US" u="none" dirty="0"/>
                        <a:t>前繳交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u="none" dirty="0"/>
                        <a:t>11/30</a:t>
                      </a:r>
                      <a:r>
                        <a:rPr lang="zh-TW" altLang="en-US" u="none" dirty="0"/>
                        <a:t>前繳交</a:t>
                      </a:r>
                      <a:r>
                        <a:rPr lang="en-US" altLang="zh-TW" u="none" dirty="0"/>
                        <a:t>(</a:t>
                      </a:r>
                      <a:r>
                        <a:rPr lang="zh-TW" altLang="en-US" u="none" dirty="0"/>
                        <a:t>依教卓時程，可能會有提早繳交之情況</a:t>
                      </a:r>
                      <a:r>
                        <a:rPr lang="en-US" altLang="zh-TW" u="none" dirty="0"/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5119586"/>
                  </a:ext>
                </a:extLst>
              </a:tr>
            </a:tbl>
          </a:graphicData>
        </a:graphic>
      </p:graphicFrame>
      <p:sp>
        <p:nvSpPr>
          <p:cNvPr id="15" name="文字方塊 14">
            <a:extLst>
              <a:ext uri="{FF2B5EF4-FFF2-40B4-BE49-F238E27FC236}">
                <a16:creationId xmlns:a16="http://schemas.microsoft.com/office/drawing/2014/main" id="{7459C213-5F42-463D-9730-ED3DF7F1CBBF}"/>
              </a:ext>
            </a:extLst>
          </p:cNvPr>
          <p:cNvSpPr txBox="1"/>
          <p:nvPr/>
        </p:nvSpPr>
        <p:spPr>
          <a:xfrm>
            <a:off x="1342337" y="6427896"/>
            <a:ext cx="108472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註：</a:t>
            </a:r>
            <a:r>
              <a:rPr lang="zh-TW" altLang="en-US" sz="12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課程需</a:t>
            </a:r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搭配申請年度且計畫執行期間之課程。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56373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F5B339F9-5325-4EC2-87FF-19410CAE7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AA28422D-CF09-4876-B650-9E326B0D963A}"/>
              </a:ext>
            </a:extLst>
          </p:cNvPr>
          <p:cNvSpPr txBox="1"/>
          <p:nvPr/>
        </p:nvSpPr>
        <p:spPr>
          <a:xfrm>
            <a:off x="1541929" y="2934778"/>
            <a:ext cx="91081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徵件一、</a:t>
            </a:r>
            <a:endParaRPr lang="en-US" altLang="zh-TW" sz="3600" b="1" dirty="0">
              <a:solidFill>
                <a:srgbClr val="053B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年經濟永續計畫校內補助方案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已簽約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63072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E18B9B6F-4C0D-4AA8-8F89-1D441BACFA4C}"/>
              </a:ext>
            </a:extLst>
          </p:cNvPr>
          <p:cNvSpPr/>
          <p:nvPr/>
        </p:nvSpPr>
        <p:spPr>
          <a:xfrm>
            <a:off x="2061882" y="510699"/>
            <a:ext cx="4652683" cy="57718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997A7092-C876-4C16-9B9F-6258EC3B7CC8}"/>
              </a:ext>
            </a:extLst>
          </p:cNvPr>
          <p:cNvGrpSpPr/>
          <p:nvPr/>
        </p:nvGrpSpPr>
        <p:grpSpPr>
          <a:xfrm>
            <a:off x="2061882" y="510699"/>
            <a:ext cx="4495936" cy="577182"/>
            <a:chOff x="2061882" y="510699"/>
            <a:chExt cx="4589930" cy="577182"/>
          </a:xfrm>
        </p:grpSpPr>
        <p:pic>
          <p:nvPicPr>
            <p:cNvPr id="4" name="圖形 3" descr="放大鏡 以實心填滿">
              <a:extLst>
                <a:ext uri="{FF2B5EF4-FFF2-40B4-BE49-F238E27FC236}">
                  <a16:creationId xmlns:a16="http://schemas.microsoft.com/office/drawing/2014/main" id="{C19B7950-0F85-47E0-B822-D68E31E51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61882" y="510699"/>
              <a:ext cx="577182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C2F66DD9-1DF8-46C5-A451-C5F68C3E5F89}"/>
                </a:ext>
              </a:extLst>
            </p:cNvPr>
            <p:cNvSpPr txBox="1"/>
            <p:nvPr/>
          </p:nvSpPr>
          <p:spPr>
            <a:xfrm>
              <a:off x="2639064" y="530415"/>
              <a:ext cx="401274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補助說明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經濟永續</a:t>
              </a:r>
              <a:r>
                <a:rPr lang="en-US" altLang="zh-TW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1/2</a:t>
              </a:r>
              <a:endPara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2" name="表格 4">
            <a:extLst>
              <a:ext uri="{FF2B5EF4-FFF2-40B4-BE49-F238E27FC236}">
                <a16:creationId xmlns:a16="http://schemas.microsoft.com/office/drawing/2014/main" id="{0F18AFC6-7AA3-4E0C-9D08-CE473EF6C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129904"/>
              </p:ext>
            </p:extLst>
          </p:nvPr>
        </p:nvGraphicFramePr>
        <p:xfrm>
          <a:off x="1532966" y="1415921"/>
          <a:ext cx="9269506" cy="449181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15952">
                  <a:extLst>
                    <a:ext uri="{9D8B030D-6E8A-4147-A177-3AD203B41FA5}">
                      <a16:colId xmlns:a16="http://schemas.microsoft.com/office/drawing/2014/main" val="1461740792"/>
                    </a:ext>
                  </a:extLst>
                </a:gridCol>
                <a:gridCol w="7553554">
                  <a:extLst>
                    <a:ext uri="{9D8B030D-6E8A-4147-A177-3AD203B41FA5}">
                      <a16:colId xmlns:a16="http://schemas.microsoft.com/office/drawing/2014/main" val="4253988491"/>
                    </a:ext>
                  </a:extLst>
                </a:gridCol>
              </a:tblGrid>
              <a:tr h="4792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項目</a:t>
                      </a:r>
                      <a:endParaRPr lang="en-US" altLang="zh-TW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經濟永續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7080924"/>
                  </a:ext>
                </a:extLst>
              </a:tr>
              <a:tr h="947158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申請資格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本校編制內</a:t>
                      </a:r>
                      <a:r>
                        <a:rPr lang="en-US" altLang="zh-TW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(</a:t>
                      </a: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外</a:t>
                      </a:r>
                      <a:r>
                        <a:rPr lang="en-US" altLang="zh-TW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)</a:t>
                      </a: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專任教學人員</a:t>
                      </a:r>
                      <a:endParaRPr lang="en-US" altLang="zh-TW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已簽約完成</a:t>
                      </a: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之公民營產學合作計畫案且執行期間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迄日超過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5/18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5428173"/>
                  </a:ext>
                </a:extLst>
              </a:tr>
              <a:tr h="1021796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評選項目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產學合作計畫與學生學習及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課程</a:t>
                      </a:r>
                      <a:r>
                        <a:rPr lang="zh-TW" altLang="en-US" dirty="0"/>
                        <a:t>實務之連結性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聯合國永續發展目標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(SDGs)</a:t>
                      </a:r>
                      <a:r>
                        <a:rPr lang="zh-TW" altLang="en-US" dirty="0"/>
                        <a:t>之相關性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經費預算編列之合理性，經費編列細項不在本處審查範圍內。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105146"/>
                  </a:ext>
                </a:extLst>
              </a:tr>
              <a:tr h="1021796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補助金額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資本門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基補二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最高上限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25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萬元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案</a:t>
                      </a:r>
                      <a:endParaRPr lang="en-US" altLang="zh-TW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且總申請金額亦不得超過該已簽約之產學合作計畫案總金額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50%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1995133"/>
                  </a:ext>
                </a:extLst>
              </a:tr>
              <a:tr h="1021796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申請文件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/>
                        <a:t>已成案之產學合約書、計畫書</a:t>
                      </a:r>
                      <a:endParaRPr lang="en-US" altLang="zh-TW" dirty="0"/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申請書</a:t>
                      </a:r>
                      <a:r>
                        <a:rPr lang="en-US" altLang="zh-TW" dirty="0"/>
                        <a:t>(</a:t>
                      </a:r>
                      <a:r>
                        <a:rPr lang="zh-TW" altLang="en-US" dirty="0"/>
                        <a:t>含經費預算表</a:t>
                      </a:r>
                      <a:r>
                        <a:rPr lang="en-US" altLang="zh-TW" dirty="0"/>
                        <a:t>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下載路徑：</a:t>
                      </a:r>
                      <a:r>
                        <a:rPr lang="en-US" altLang="zh-TW" dirty="0">
                          <a:hlinkClick r:id="rId5"/>
                        </a:rPr>
                        <a:t>https://reurl.cc/lyrAoQ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7072737"/>
                  </a:ext>
                </a:extLst>
              </a:tr>
            </a:tbl>
          </a:graphicData>
        </a:graphic>
      </p:graphicFrame>
      <p:sp>
        <p:nvSpPr>
          <p:cNvPr id="15" name="文字方塊 14">
            <a:extLst>
              <a:ext uri="{FF2B5EF4-FFF2-40B4-BE49-F238E27FC236}">
                <a16:creationId xmlns:a16="http://schemas.microsoft.com/office/drawing/2014/main" id="{7459C213-5F42-463D-9730-ED3DF7F1CBBF}"/>
              </a:ext>
            </a:extLst>
          </p:cNvPr>
          <p:cNvSpPr txBox="1"/>
          <p:nvPr/>
        </p:nvSpPr>
        <p:spPr>
          <a:xfrm>
            <a:off x="1342337" y="6427896"/>
            <a:ext cx="108472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註：</a:t>
            </a:r>
            <a:r>
              <a:rPr lang="zh-TW" altLang="zh-TW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避免重複補助原則，相同計畫不得於校內外及其他單位重複申請補助，且單一教師僅能申請一案為限</a:t>
            </a:r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59909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E18B9B6F-4C0D-4AA8-8F89-1D441BACFA4C}"/>
              </a:ext>
            </a:extLst>
          </p:cNvPr>
          <p:cNvSpPr/>
          <p:nvPr/>
        </p:nvSpPr>
        <p:spPr>
          <a:xfrm>
            <a:off x="2061882" y="510699"/>
            <a:ext cx="4652683" cy="57718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997A7092-C876-4C16-9B9F-6258EC3B7CC8}"/>
              </a:ext>
            </a:extLst>
          </p:cNvPr>
          <p:cNvGrpSpPr/>
          <p:nvPr/>
        </p:nvGrpSpPr>
        <p:grpSpPr>
          <a:xfrm>
            <a:off x="2061882" y="510699"/>
            <a:ext cx="4495936" cy="577182"/>
            <a:chOff x="2061882" y="510699"/>
            <a:chExt cx="4589930" cy="577182"/>
          </a:xfrm>
        </p:grpSpPr>
        <p:pic>
          <p:nvPicPr>
            <p:cNvPr id="4" name="圖形 3" descr="放大鏡 以實心填滿">
              <a:extLst>
                <a:ext uri="{FF2B5EF4-FFF2-40B4-BE49-F238E27FC236}">
                  <a16:creationId xmlns:a16="http://schemas.microsoft.com/office/drawing/2014/main" id="{C19B7950-0F85-47E0-B822-D68E31E51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61882" y="510699"/>
              <a:ext cx="577182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C2F66DD9-1DF8-46C5-A451-C5F68C3E5F89}"/>
                </a:ext>
              </a:extLst>
            </p:cNvPr>
            <p:cNvSpPr txBox="1"/>
            <p:nvPr/>
          </p:nvSpPr>
          <p:spPr>
            <a:xfrm>
              <a:off x="2639064" y="530415"/>
              <a:ext cx="401274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補助說明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經濟永續</a:t>
              </a:r>
              <a:r>
                <a:rPr lang="en-US" altLang="zh-TW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2/2</a:t>
              </a:r>
              <a:endPara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2" name="表格 4">
            <a:extLst>
              <a:ext uri="{FF2B5EF4-FFF2-40B4-BE49-F238E27FC236}">
                <a16:creationId xmlns:a16="http://schemas.microsoft.com/office/drawing/2014/main" id="{0F18AFC6-7AA3-4E0C-9D08-CE473EF6C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968106"/>
              </p:ext>
            </p:extLst>
          </p:nvPr>
        </p:nvGraphicFramePr>
        <p:xfrm>
          <a:off x="1342336" y="1415921"/>
          <a:ext cx="9451169" cy="466932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49581">
                  <a:extLst>
                    <a:ext uri="{9D8B030D-6E8A-4147-A177-3AD203B41FA5}">
                      <a16:colId xmlns:a16="http://schemas.microsoft.com/office/drawing/2014/main" val="1461740792"/>
                    </a:ext>
                  </a:extLst>
                </a:gridCol>
                <a:gridCol w="7701588">
                  <a:extLst>
                    <a:ext uri="{9D8B030D-6E8A-4147-A177-3AD203B41FA5}">
                      <a16:colId xmlns:a16="http://schemas.microsoft.com/office/drawing/2014/main" val="4253988491"/>
                    </a:ext>
                  </a:extLst>
                </a:gridCol>
              </a:tblGrid>
              <a:tr h="4792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項目</a:t>
                      </a:r>
                      <a:endParaRPr lang="en-US" altLang="zh-TW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經濟永續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7080924"/>
                  </a:ext>
                </a:extLst>
              </a:tr>
              <a:tr h="57010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指    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/>
                        <a:t>1</a:t>
                      </a:r>
                      <a:r>
                        <a:rPr lang="zh-TW" altLang="en-US" dirty="0"/>
                        <a:t>門課程</a:t>
                      </a:r>
                      <a:r>
                        <a:rPr lang="en-US" altLang="zh-TW" dirty="0"/>
                        <a:t>(</a:t>
                      </a:r>
                      <a:r>
                        <a:rPr lang="zh-TW" altLang="en-US" dirty="0"/>
                        <a:t>搭配申請年度且計畫執行期間之校內課程</a:t>
                      </a:r>
                      <a:r>
                        <a:rPr lang="en-US" altLang="zh-TW" dirty="0"/>
                        <a:t>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/>
                        <a:t>2</a:t>
                      </a:r>
                      <a:r>
                        <a:rPr lang="zh-TW" altLang="en-US" dirty="0"/>
                        <a:t>項</a:t>
                      </a:r>
                      <a:r>
                        <a:rPr lang="en-US" altLang="zh-TW" dirty="0"/>
                        <a:t>SDGs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年度期末成果展示活動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5428173"/>
                  </a:ext>
                </a:extLst>
              </a:tr>
              <a:tr h="371953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經費規範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基補二「厚實教研基礎，深化產學連結」</a:t>
                      </a:r>
                      <a:r>
                        <a:rPr lang="zh-TW" altLang="en-US" dirty="0"/>
                        <a:t>，用於充實學校發展所需教研基礎環境</a:t>
                      </a:r>
                      <a:endParaRPr lang="en-US" altLang="zh-TW" dirty="0"/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/>
                        <a:t>請規劃「教學相關設備」，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不可購置軟體</a:t>
                      </a:r>
                      <a:r>
                        <a:rPr lang="zh-TW" altLang="en-US" dirty="0"/>
                        <a:t>且暫不考慮電腦、相機、投影機、辦公設備等</a:t>
                      </a:r>
                      <a:endParaRPr lang="en-US" altLang="zh-TW" dirty="0"/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/>
                        <a:t>設備存放位置以教學空間為主，</a:t>
                      </a:r>
                      <a:r>
                        <a:rPr lang="zh-TW" altLang="en-US" u="sng" dirty="0"/>
                        <a:t>勿置於教師個人研究室</a:t>
                      </a:r>
                      <a:endParaRPr lang="en-US" altLang="zh-TW" u="sn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105146"/>
                  </a:ext>
                </a:extLst>
              </a:tr>
              <a:tr h="478660"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經費使用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期限</a:t>
                      </a:r>
                      <a:endParaRPr lang="zh-TW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b="0" dirty="0">
                          <a:solidFill>
                            <a:srgbClr val="FF0000"/>
                          </a:solidFill>
                        </a:rPr>
                        <a:t>4/30</a:t>
                      </a:r>
                      <a:r>
                        <a:rPr lang="zh-TW" altLang="en-US" b="0" dirty="0">
                          <a:solidFill>
                            <a:srgbClr val="FF0000"/>
                          </a:solidFill>
                        </a:rPr>
                        <a:t>前請購；</a:t>
                      </a:r>
                      <a:r>
                        <a:rPr lang="en-US" altLang="zh-TW" b="0" dirty="0">
                          <a:solidFill>
                            <a:srgbClr val="FF0000"/>
                          </a:solidFill>
                        </a:rPr>
                        <a:t>6/30</a:t>
                      </a:r>
                      <a:r>
                        <a:rPr lang="zh-TW" altLang="en-US" b="0" dirty="0">
                          <a:solidFill>
                            <a:srgbClr val="FF0000"/>
                          </a:solidFill>
                        </a:rPr>
                        <a:t>前實支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依研發處規定辦理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2146579"/>
                  </a:ext>
                </a:extLst>
              </a:tr>
              <a:tr h="510898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結案應附文件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成果報告書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結合學生學習、課程實務推廣等說明，拍攝導入課程</a:t>
                      </a:r>
                      <a:r>
                        <a:rPr lang="zh-TW" altLang="en-US" u="sng" dirty="0">
                          <a:solidFill>
                            <a:schemeClr val="tx1"/>
                          </a:solidFill>
                        </a:rPr>
                        <a:t>照片</a:t>
                      </a:r>
                      <a:r>
                        <a:rPr lang="zh-TW" altLang="en-US" u="none" dirty="0">
                          <a:solidFill>
                            <a:schemeClr val="tx1"/>
                          </a:solidFill>
                        </a:rPr>
                        <a:t>，建議</a:t>
                      </a:r>
                      <a:r>
                        <a:rPr lang="en-US" altLang="zh-TW" u="none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TW" altLang="en-US" u="none" dirty="0">
                          <a:solidFill>
                            <a:schemeClr val="tx1"/>
                          </a:solidFill>
                        </a:rPr>
                        <a:t>張照片，含設備照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1995133"/>
                  </a:ext>
                </a:extLst>
              </a:tr>
              <a:tr h="693868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成果報告繳交期限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altLang="zh-TW" u="none" dirty="0"/>
                        <a:t>10/31</a:t>
                      </a:r>
                      <a:r>
                        <a:rPr lang="zh-TW" altLang="en-US" u="none" dirty="0"/>
                        <a:t>前繳交</a:t>
                      </a:r>
                      <a:r>
                        <a:rPr lang="en-US" altLang="zh-TW" u="none" dirty="0"/>
                        <a:t>(</a:t>
                      </a:r>
                      <a:r>
                        <a:rPr lang="zh-TW" altLang="en-US" u="none" dirty="0"/>
                        <a:t>依研發處時程，可能會有提早繳交之情況</a:t>
                      </a:r>
                      <a:r>
                        <a:rPr lang="en-US" altLang="zh-TW" u="none" dirty="0"/>
                        <a:t>)</a:t>
                      </a:r>
                      <a:endParaRPr lang="zh-TW" altLang="en-US" u="non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7072737"/>
                  </a:ext>
                </a:extLst>
              </a:tr>
            </a:tbl>
          </a:graphicData>
        </a:graphic>
      </p:graphicFrame>
      <p:sp>
        <p:nvSpPr>
          <p:cNvPr id="15" name="文字方塊 14">
            <a:extLst>
              <a:ext uri="{FF2B5EF4-FFF2-40B4-BE49-F238E27FC236}">
                <a16:creationId xmlns:a16="http://schemas.microsoft.com/office/drawing/2014/main" id="{7459C213-5F42-463D-9730-ED3DF7F1CBBF}"/>
              </a:ext>
            </a:extLst>
          </p:cNvPr>
          <p:cNvSpPr txBox="1"/>
          <p:nvPr/>
        </p:nvSpPr>
        <p:spPr>
          <a:xfrm>
            <a:off x="1342337" y="6427896"/>
            <a:ext cx="108472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註：</a:t>
            </a:r>
            <a:r>
              <a:rPr lang="zh-TW" altLang="zh-TW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避免重複補助原則，相同計畫不得於校內外及其他單位重複申請補助，且單一教師僅能申請一案為限</a:t>
            </a:r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2955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9A0CFA88-7D98-4DB2-B840-481B4C508FAA}"/>
              </a:ext>
            </a:extLst>
          </p:cNvPr>
          <p:cNvGrpSpPr/>
          <p:nvPr/>
        </p:nvGrpSpPr>
        <p:grpSpPr>
          <a:xfrm>
            <a:off x="2088776" y="591381"/>
            <a:ext cx="8148918" cy="575343"/>
            <a:chOff x="2079811" y="717176"/>
            <a:chExt cx="4652683" cy="577182"/>
          </a:xfrm>
          <a:solidFill>
            <a:schemeClr val="bg1"/>
          </a:solidFill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id="{8B69DA4D-25A5-4AE2-B99D-893A3F4986D4}"/>
                </a:ext>
              </a:extLst>
            </p:cNvPr>
            <p:cNvSpPr/>
            <p:nvPr/>
          </p:nvSpPr>
          <p:spPr>
            <a:xfrm>
              <a:off x="2079811" y="717176"/>
              <a:ext cx="4652683" cy="57718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7" name="圖形 6" descr="放大鏡 以實心填滿">
              <a:extLst>
                <a:ext uri="{FF2B5EF4-FFF2-40B4-BE49-F238E27FC236}">
                  <a16:creationId xmlns:a16="http://schemas.microsoft.com/office/drawing/2014/main" id="{6DD3933D-2CA8-4368-B3F2-F3CEEB9F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79811" y="717176"/>
              <a:ext cx="324044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BE07790-C0A2-4DAC-ACA2-EE6736A23677}"/>
                </a:ext>
              </a:extLst>
            </p:cNvPr>
            <p:cNvSpPr txBox="1"/>
            <p:nvPr/>
          </p:nvSpPr>
          <p:spPr>
            <a:xfrm>
              <a:off x="2403855" y="744157"/>
              <a:ext cx="4252040" cy="524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申請表格說明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經濟永續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搭配已簽約之產學案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3" name="圖片 12">
            <a:extLst>
              <a:ext uri="{FF2B5EF4-FFF2-40B4-BE49-F238E27FC236}">
                <a16:creationId xmlns:a16="http://schemas.microsoft.com/office/drawing/2014/main" id="{83815F20-F479-4A28-BB2A-A787CFD2BC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3820" y="1193619"/>
            <a:ext cx="3959685" cy="5357604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7639BEC7-7F0A-4DFD-8A9F-B28A6D1814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0510" y="1193619"/>
            <a:ext cx="4128526" cy="5287863"/>
          </a:xfrm>
          <a:prstGeom prst="rect">
            <a:avLst/>
          </a:prstGeom>
        </p:spPr>
      </p:pic>
      <p:sp>
        <p:nvSpPr>
          <p:cNvPr id="18" name="文字方塊 17">
            <a:extLst>
              <a:ext uri="{FF2B5EF4-FFF2-40B4-BE49-F238E27FC236}">
                <a16:creationId xmlns:a16="http://schemas.microsoft.com/office/drawing/2014/main" id="{8483B88E-046A-4E58-924D-A5A4BD0F309B}"/>
              </a:ext>
            </a:extLst>
          </p:cNvPr>
          <p:cNvSpPr txBox="1"/>
          <p:nvPr/>
        </p:nvSpPr>
        <p:spPr>
          <a:xfrm>
            <a:off x="533399" y="1758105"/>
            <a:ext cx="249042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申請資料：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填寫申請表並完成用印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檢附已簽約完成之產學案合約書及計畫書</a:t>
            </a:r>
            <a:r>
              <a:rPr lang="en-US" altLang="zh-TW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執行期間迄日須超過</a:t>
            </a:r>
            <a:r>
              <a:rPr lang="en-US" altLang="zh-TW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5/18)</a:t>
            </a:r>
            <a:endParaRPr lang="zh-TW" altLang="en-US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63223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9A0CFA88-7D98-4DB2-B840-481B4C508FAA}"/>
              </a:ext>
            </a:extLst>
          </p:cNvPr>
          <p:cNvGrpSpPr/>
          <p:nvPr/>
        </p:nvGrpSpPr>
        <p:grpSpPr>
          <a:xfrm>
            <a:off x="2088776" y="591381"/>
            <a:ext cx="8148918" cy="575343"/>
            <a:chOff x="2079811" y="717176"/>
            <a:chExt cx="4652683" cy="577182"/>
          </a:xfrm>
          <a:solidFill>
            <a:schemeClr val="bg1"/>
          </a:solidFill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id="{8B69DA4D-25A5-4AE2-B99D-893A3F4986D4}"/>
                </a:ext>
              </a:extLst>
            </p:cNvPr>
            <p:cNvSpPr/>
            <p:nvPr/>
          </p:nvSpPr>
          <p:spPr>
            <a:xfrm>
              <a:off x="2079811" y="717176"/>
              <a:ext cx="4652683" cy="57718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7" name="圖形 6" descr="放大鏡 以實心填滿">
              <a:extLst>
                <a:ext uri="{FF2B5EF4-FFF2-40B4-BE49-F238E27FC236}">
                  <a16:creationId xmlns:a16="http://schemas.microsoft.com/office/drawing/2014/main" id="{6DD3933D-2CA8-4368-B3F2-F3CEEB9F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79811" y="717176"/>
              <a:ext cx="324044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BE07790-C0A2-4DAC-ACA2-EE6736A23677}"/>
                </a:ext>
              </a:extLst>
            </p:cNvPr>
            <p:cNvSpPr txBox="1"/>
            <p:nvPr/>
          </p:nvSpPr>
          <p:spPr>
            <a:xfrm>
              <a:off x="2403855" y="744157"/>
              <a:ext cx="4252040" cy="524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結案說明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經濟永續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搭配已簽約之產學案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483B88E-046A-4E58-924D-A5A4BD0F309B}"/>
              </a:ext>
            </a:extLst>
          </p:cNvPr>
          <p:cNvSpPr txBox="1"/>
          <p:nvPr/>
        </p:nvSpPr>
        <p:spPr>
          <a:xfrm>
            <a:off x="533399" y="1758105"/>
            <a:ext cx="2490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結案報告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成果報告書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6E3E68F-8D9B-4605-A035-C35FF1B73B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3820" y="1282243"/>
            <a:ext cx="3448650" cy="4984376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39806978-97E3-4CA5-B6BA-614717E971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4952" y="1282243"/>
            <a:ext cx="3522742" cy="49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725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F5B339F9-5325-4EC2-87FF-19410CAE7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AA28422D-CF09-4876-B650-9E326B0D963A}"/>
              </a:ext>
            </a:extLst>
          </p:cNvPr>
          <p:cNvSpPr txBox="1"/>
          <p:nvPr/>
        </p:nvSpPr>
        <p:spPr>
          <a:xfrm>
            <a:off x="1541929" y="2934778"/>
            <a:ext cx="98163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徵件二、</a:t>
            </a:r>
            <a:endParaRPr lang="en-US" altLang="zh-TW" sz="3600" b="1" dirty="0">
              <a:solidFill>
                <a:srgbClr val="053B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36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年對接產業小巨人創新研發補助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預計簽約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2808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E18B9B6F-4C0D-4AA8-8F89-1D441BACFA4C}"/>
              </a:ext>
            </a:extLst>
          </p:cNvPr>
          <p:cNvSpPr/>
          <p:nvPr/>
        </p:nvSpPr>
        <p:spPr>
          <a:xfrm>
            <a:off x="2061882" y="510699"/>
            <a:ext cx="4652683" cy="57718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997A7092-C876-4C16-9B9F-6258EC3B7CC8}"/>
              </a:ext>
            </a:extLst>
          </p:cNvPr>
          <p:cNvGrpSpPr/>
          <p:nvPr/>
        </p:nvGrpSpPr>
        <p:grpSpPr>
          <a:xfrm>
            <a:off x="2061882" y="510699"/>
            <a:ext cx="4495936" cy="577182"/>
            <a:chOff x="2061882" y="510699"/>
            <a:chExt cx="4589930" cy="577182"/>
          </a:xfrm>
        </p:grpSpPr>
        <p:pic>
          <p:nvPicPr>
            <p:cNvPr id="4" name="圖形 3" descr="放大鏡 以實心填滿">
              <a:extLst>
                <a:ext uri="{FF2B5EF4-FFF2-40B4-BE49-F238E27FC236}">
                  <a16:creationId xmlns:a16="http://schemas.microsoft.com/office/drawing/2014/main" id="{C19B7950-0F85-47E0-B822-D68E31E51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61882" y="510699"/>
              <a:ext cx="577182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C2F66DD9-1DF8-46C5-A451-C5F68C3E5F89}"/>
                </a:ext>
              </a:extLst>
            </p:cNvPr>
            <p:cNvSpPr txBox="1"/>
            <p:nvPr/>
          </p:nvSpPr>
          <p:spPr>
            <a:xfrm>
              <a:off x="2639064" y="530415"/>
              <a:ext cx="401274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補助說明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小巨人</a:t>
              </a:r>
              <a:r>
                <a:rPr lang="en-US" altLang="zh-TW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1/2</a:t>
              </a:r>
              <a:endPara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2" name="表格 4">
            <a:extLst>
              <a:ext uri="{FF2B5EF4-FFF2-40B4-BE49-F238E27FC236}">
                <a16:creationId xmlns:a16="http://schemas.microsoft.com/office/drawing/2014/main" id="{0F18AFC6-7AA3-4E0C-9D08-CE473EF6C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005201"/>
              </p:ext>
            </p:extLst>
          </p:nvPr>
        </p:nvGraphicFramePr>
        <p:xfrm>
          <a:off x="1342337" y="1299002"/>
          <a:ext cx="9387231" cy="497578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53770">
                  <a:extLst>
                    <a:ext uri="{9D8B030D-6E8A-4147-A177-3AD203B41FA5}">
                      <a16:colId xmlns:a16="http://schemas.microsoft.com/office/drawing/2014/main" val="1461740792"/>
                    </a:ext>
                  </a:extLst>
                </a:gridCol>
                <a:gridCol w="7933461">
                  <a:extLst>
                    <a:ext uri="{9D8B030D-6E8A-4147-A177-3AD203B41FA5}">
                      <a16:colId xmlns:a16="http://schemas.microsoft.com/office/drawing/2014/main" val="4253988491"/>
                    </a:ext>
                  </a:extLst>
                </a:gridCol>
              </a:tblGrid>
              <a:tr h="4792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項目</a:t>
                      </a:r>
                      <a:endParaRPr lang="en-US" altLang="zh-TW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對接產業小巨人創新研發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7080924"/>
                  </a:ext>
                </a:extLst>
              </a:tr>
              <a:tr h="947158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申請資格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本校編制內</a:t>
                      </a:r>
                      <a:r>
                        <a:rPr lang="en-US" altLang="zh-TW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(</a:t>
                      </a: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外</a:t>
                      </a:r>
                      <a:r>
                        <a:rPr lang="en-US" altLang="zh-TW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)</a:t>
                      </a:r>
                      <a:r>
                        <a:rPr lang="zh-TW" altLang="en-US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專任教學人員，搭配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預計簽約產學案</a:t>
                      </a:r>
                      <a:endParaRPr lang="en-US" altLang="zh-TW" dirty="0">
                        <a:solidFill>
                          <a:srgbClr val="FF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「智慧電動載具」、「淨零科技」、「智慧醫療照護」、「民生創意」四項領域</a:t>
                      </a:r>
                      <a:endParaRPr lang="en-US" altLang="zh-TW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/>
                        <a:t>以</a:t>
                      </a:r>
                      <a:r>
                        <a:rPr lang="zh-TW" altLang="en-US" u="sng" dirty="0"/>
                        <a:t>「團隊特色」</a:t>
                      </a:r>
                      <a:r>
                        <a:rPr lang="zh-TW" altLang="en-US" u="none" dirty="0"/>
                        <a:t>提出則成員</a:t>
                      </a:r>
                      <a:r>
                        <a:rPr lang="zh-TW" altLang="en-US" u="sng" dirty="0"/>
                        <a:t>至少</a:t>
                      </a:r>
                      <a:r>
                        <a:rPr lang="en-US" altLang="zh-TW" u="sng" dirty="0"/>
                        <a:t>1</a:t>
                      </a:r>
                      <a:r>
                        <a:rPr lang="zh-TW" altLang="en-US" u="sng" dirty="0"/>
                        <a:t>位為</a:t>
                      </a:r>
                      <a:r>
                        <a:rPr lang="en-US" altLang="zh-TW" u="sng" dirty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zh-TW" altLang="en-US" u="sng" dirty="0">
                          <a:solidFill>
                            <a:schemeClr val="tx1"/>
                          </a:solidFill>
                        </a:rPr>
                        <a:t>歲以下</a:t>
                      </a:r>
                      <a:r>
                        <a:rPr lang="zh-TW" altLang="en-US" u="sng" dirty="0"/>
                        <a:t>教師優先補助</a:t>
                      </a:r>
                      <a:r>
                        <a:rPr lang="zh-TW" altLang="en-US" dirty="0"/>
                        <a:t>；以</a:t>
                      </a:r>
                      <a:r>
                        <a:rPr lang="zh-TW" altLang="en-US" u="sng" dirty="0"/>
                        <a:t>「個人特色」優先鼓勵</a:t>
                      </a:r>
                      <a:r>
                        <a:rPr lang="en-US" altLang="zh-TW" u="sng" dirty="0"/>
                        <a:t>45</a:t>
                      </a:r>
                      <a:r>
                        <a:rPr lang="zh-TW" altLang="en-US" u="sng" dirty="0"/>
                        <a:t>歲以下</a:t>
                      </a:r>
                      <a:r>
                        <a:rPr lang="zh-TW" altLang="en-US" dirty="0"/>
                        <a:t>教師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5428173"/>
                  </a:ext>
                </a:extLst>
              </a:tr>
              <a:tr h="1021796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評選項目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團隊或個人之績效：</a:t>
                      </a:r>
                    </a:p>
                    <a:p>
                      <a:pPr marL="800100" lvl="1" indent="-342900">
                        <a:buFont typeface="+mj-lt"/>
                        <a:buAutoNum type="arabicParenR"/>
                      </a:pPr>
                      <a:r>
                        <a:rPr lang="zh-TW" altLang="en-US" dirty="0"/>
                        <a:t>近年之研發、產學績效及新世代師資對發展該領域之效益。</a:t>
                      </a:r>
                      <a:endParaRPr lang="en-US" altLang="zh-TW" dirty="0"/>
                    </a:p>
                    <a:p>
                      <a:pPr marL="800100" lvl="1" indent="-342900">
                        <a:buFont typeface="+mj-lt"/>
                        <a:buAutoNum type="arabicParenR"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同領域或跨領域</a:t>
                      </a:r>
                      <a:r>
                        <a:rPr lang="zh-TW" altLang="en-US" dirty="0"/>
                        <a:t>合作研究之整合能力。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計畫內容之可行性：研究人員、設備及經費與所申請領域之契合程度</a:t>
                      </a:r>
                    </a:p>
                    <a:p>
                      <a:pPr marL="800100" lvl="1" indent="-342900">
                        <a:buFont typeface="+mj-lt"/>
                        <a:buAutoNum type="arabicParenR"/>
                      </a:pPr>
                      <a:r>
                        <a:rPr lang="zh-TW" altLang="en-US" dirty="0"/>
                        <a:t>經費規劃之合理性，經費編列細項不在本處審查範圍內。</a:t>
                      </a:r>
                      <a:endParaRPr lang="en-US" altLang="zh-TW" dirty="0"/>
                    </a:p>
                    <a:p>
                      <a:pPr marL="800100" lvl="1" indent="-342900">
                        <a:buFont typeface="+mj-lt"/>
                        <a:buAutoNum type="arabicParenR"/>
                      </a:pPr>
                      <a:r>
                        <a:rPr lang="zh-TW" altLang="en-US" dirty="0"/>
                        <a:t>與申請公民營及其他單位產學或醫療系統合作承諾書之關聯性。</a:t>
                      </a:r>
                      <a:endParaRPr lang="en-US" altLang="zh-TW" dirty="0"/>
                    </a:p>
                    <a:p>
                      <a:pPr marL="342900" lvl="0" indent="-34290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計畫與學生學習及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課程</a:t>
                      </a:r>
                      <a:r>
                        <a:rPr lang="zh-TW" altLang="en-US" dirty="0"/>
                        <a:t>實務之連結性。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105146"/>
                  </a:ext>
                </a:extLst>
              </a:tr>
              <a:tr h="102179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/>
                        <a:t>補助金額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經常門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高教深耕經費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/>
                        <a:t>最高上限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萬元</a:t>
                      </a:r>
                      <a:r>
                        <a:rPr lang="en-US" altLang="zh-TW" dirty="0"/>
                        <a:t>/</a:t>
                      </a:r>
                      <a:r>
                        <a:rPr lang="zh-TW" altLang="en-US" dirty="0"/>
                        <a:t>案</a:t>
                      </a:r>
                      <a:endParaRPr lang="en-US" altLang="zh-TW" dirty="0"/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且總申請金額</a:t>
                      </a:r>
                      <a:r>
                        <a:rPr lang="zh-TW" altLang="en-US" dirty="0"/>
                        <a:t>不超過於申請資料中承諾書所載合作廠商出資經費之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50%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1995133"/>
                  </a:ext>
                </a:extLst>
              </a:tr>
            </a:tbl>
          </a:graphicData>
        </a:graphic>
      </p:graphicFrame>
      <p:sp>
        <p:nvSpPr>
          <p:cNvPr id="15" name="文字方塊 14">
            <a:extLst>
              <a:ext uri="{FF2B5EF4-FFF2-40B4-BE49-F238E27FC236}">
                <a16:creationId xmlns:a16="http://schemas.microsoft.com/office/drawing/2014/main" id="{7459C213-5F42-463D-9730-ED3DF7F1CBBF}"/>
              </a:ext>
            </a:extLst>
          </p:cNvPr>
          <p:cNvSpPr txBox="1"/>
          <p:nvPr/>
        </p:nvSpPr>
        <p:spPr>
          <a:xfrm>
            <a:off x="1342337" y="6427896"/>
            <a:ext cx="108472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註：</a:t>
            </a:r>
            <a:r>
              <a:rPr lang="zh-TW" altLang="zh-TW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避免重複補助原則，相同計畫不得於校內外及其他單位重複申請補助，且單一教師僅能申請一案為限</a:t>
            </a:r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6580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E18B9B6F-4C0D-4AA8-8F89-1D441BACFA4C}"/>
              </a:ext>
            </a:extLst>
          </p:cNvPr>
          <p:cNvSpPr/>
          <p:nvPr/>
        </p:nvSpPr>
        <p:spPr>
          <a:xfrm>
            <a:off x="2061882" y="510699"/>
            <a:ext cx="4652683" cy="57718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997A7092-C876-4C16-9B9F-6258EC3B7CC8}"/>
              </a:ext>
            </a:extLst>
          </p:cNvPr>
          <p:cNvGrpSpPr/>
          <p:nvPr/>
        </p:nvGrpSpPr>
        <p:grpSpPr>
          <a:xfrm>
            <a:off x="2061882" y="510699"/>
            <a:ext cx="4495936" cy="577182"/>
            <a:chOff x="2061882" y="510699"/>
            <a:chExt cx="4589930" cy="577182"/>
          </a:xfrm>
        </p:grpSpPr>
        <p:pic>
          <p:nvPicPr>
            <p:cNvPr id="4" name="圖形 3" descr="放大鏡 以實心填滿">
              <a:extLst>
                <a:ext uri="{FF2B5EF4-FFF2-40B4-BE49-F238E27FC236}">
                  <a16:creationId xmlns:a16="http://schemas.microsoft.com/office/drawing/2014/main" id="{C19B7950-0F85-47E0-B822-D68E31E51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61882" y="510699"/>
              <a:ext cx="577182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C2F66DD9-1DF8-46C5-A451-C5F68C3E5F89}"/>
                </a:ext>
              </a:extLst>
            </p:cNvPr>
            <p:cNvSpPr txBox="1"/>
            <p:nvPr/>
          </p:nvSpPr>
          <p:spPr>
            <a:xfrm>
              <a:off x="2639064" y="530415"/>
              <a:ext cx="401274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補助說明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小巨人</a:t>
              </a:r>
              <a:r>
                <a:rPr lang="en-US" altLang="zh-TW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2/2</a:t>
              </a:r>
              <a:endPara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2" name="表格 4">
            <a:extLst>
              <a:ext uri="{FF2B5EF4-FFF2-40B4-BE49-F238E27FC236}">
                <a16:creationId xmlns:a16="http://schemas.microsoft.com/office/drawing/2014/main" id="{0F18AFC6-7AA3-4E0C-9D08-CE473EF6C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179854"/>
              </p:ext>
            </p:extLst>
          </p:nvPr>
        </p:nvGraphicFramePr>
        <p:xfrm>
          <a:off x="1120585" y="1195825"/>
          <a:ext cx="10219767" cy="523699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1323">
                  <a:extLst>
                    <a:ext uri="{9D8B030D-6E8A-4147-A177-3AD203B41FA5}">
                      <a16:colId xmlns:a16="http://schemas.microsoft.com/office/drawing/2014/main" val="1461740792"/>
                    </a:ext>
                  </a:extLst>
                </a:gridCol>
                <a:gridCol w="8018444">
                  <a:extLst>
                    <a:ext uri="{9D8B030D-6E8A-4147-A177-3AD203B41FA5}">
                      <a16:colId xmlns:a16="http://schemas.microsoft.com/office/drawing/2014/main" val="4253988491"/>
                    </a:ext>
                  </a:extLst>
                </a:gridCol>
              </a:tblGrid>
              <a:tr h="44032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項目</a:t>
                      </a:r>
                      <a:endParaRPr lang="en-US" altLang="zh-TW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/>
                        <a:t>對接產業小巨人創新研發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7080924"/>
                  </a:ext>
                </a:extLst>
              </a:tr>
              <a:tr h="616461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申請文件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計畫書、經費預算表、承諾書</a:t>
                      </a:r>
                      <a:endParaRPr lang="en-US" altLang="zh-TW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下載路徑：</a:t>
                      </a:r>
                      <a:r>
                        <a:rPr lang="en-US" altLang="zh-TW" u="sng" dirty="0">
                          <a:hlinkClick r:id="rId5"/>
                        </a:rPr>
                        <a:t>https://reurl.cc/xvv995</a:t>
                      </a:r>
                      <a:endParaRPr lang="zh-TW" altLang="en-US" u="sn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3661462"/>
                  </a:ext>
                </a:extLst>
              </a:tr>
              <a:tr h="114485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/>
                        <a:t>指    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8/31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前</a:t>
                      </a:r>
                      <a:r>
                        <a:rPr lang="zh-TW" altLang="en-US" dirty="0"/>
                        <a:t>須完成產學案</a:t>
                      </a:r>
                      <a:r>
                        <a:rPr lang="en-US" altLang="zh-TW" dirty="0"/>
                        <a:t>(</a:t>
                      </a:r>
                      <a:r>
                        <a:rPr lang="zh-TW" altLang="en-US" dirty="0"/>
                        <a:t>非政府類型</a:t>
                      </a:r>
                      <a:r>
                        <a:rPr lang="en-US" altLang="zh-TW" dirty="0"/>
                        <a:t>)</a:t>
                      </a:r>
                      <a:r>
                        <a:rPr lang="zh-TW" altLang="en-US" dirty="0"/>
                        <a:t>簽約</a:t>
                      </a:r>
                      <a:endParaRPr lang="en-US" altLang="zh-TW" dirty="0"/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/>
                        <a:t>1</a:t>
                      </a:r>
                      <a:r>
                        <a:rPr lang="zh-TW" altLang="en-US" dirty="0"/>
                        <a:t>門課程</a:t>
                      </a:r>
                      <a:r>
                        <a:rPr lang="en-US" altLang="zh-TW" dirty="0"/>
                        <a:t>(</a:t>
                      </a:r>
                      <a:r>
                        <a:rPr lang="zh-TW" altLang="en-US" dirty="0"/>
                        <a:t>搭配申請年度且計畫執行期間之校內課程</a:t>
                      </a:r>
                      <a:r>
                        <a:rPr lang="en-US" altLang="zh-TW" dirty="0"/>
                        <a:t>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altLang="zh-TW" dirty="0"/>
                        <a:t>2</a:t>
                      </a:r>
                      <a:r>
                        <a:rPr lang="zh-TW" altLang="en-US" dirty="0"/>
                        <a:t>項</a:t>
                      </a:r>
                      <a:r>
                        <a:rPr lang="en-US" altLang="zh-TW" dirty="0"/>
                        <a:t>SDGs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dirty="0"/>
                        <a:t>年度期末成果展示活動</a:t>
                      </a:r>
                      <a:endParaRPr lang="zh-TW" altLang="en-US" u="sn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105146"/>
                  </a:ext>
                </a:extLst>
              </a:tr>
              <a:tr h="140905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/>
                        <a:t>經費規範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u="none" dirty="0"/>
                        <a:t>來源為教育部高教深耕計畫補助之經常門</a:t>
                      </a:r>
                      <a:endParaRPr lang="en-US" altLang="zh-TW" u="none" dirty="0"/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u="none" dirty="0"/>
                        <a:t>常見經費科目編列注意事項可參考</a:t>
                      </a:r>
                      <a:r>
                        <a:rPr lang="zh-TW" altLang="en-US" u="sng" dirty="0"/>
                        <a:t>附錄</a:t>
                      </a:r>
                      <a:r>
                        <a:rPr lang="zh-TW" altLang="en-US" u="none" dirty="0"/>
                        <a:t>，亦可參照教卓中心網頁</a:t>
                      </a:r>
                      <a:r>
                        <a:rPr lang="en-US" altLang="zh-TW" u="none" dirty="0"/>
                        <a:t>2024</a:t>
                      </a:r>
                      <a:r>
                        <a:rPr lang="zh-TW" altLang="en-US" u="none" dirty="0"/>
                        <a:t>年經常門經費填報作業</a:t>
                      </a:r>
                      <a:r>
                        <a:rPr lang="en-US" altLang="zh-TW" u="none" dirty="0"/>
                        <a:t>(</a:t>
                      </a:r>
                      <a:r>
                        <a:rPr lang="en-US" altLang="zh-TW" u="none" dirty="0">
                          <a:hlinkClick r:id="rId6"/>
                        </a:rPr>
                        <a:t>https://reurl.cc/KllQ8m</a:t>
                      </a:r>
                      <a:r>
                        <a:rPr lang="en-US" altLang="zh-TW" u="none" dirty="0"/>
                        <a:t>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經費編列原則</a:t>
                      </a:r>
                      <a:r>
                        <a:rPr lang="zh-TW" altLang="en-US" sz="1800" b="0" i="0" u="none" strike="noStrike" kern="1200" baseline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應與欲簽訂之產學合作計畫直接有關，倘簽約後之經費使用則應與鏈結之課程</a:t>
                      </a:r>
                      <a:r>
                        <a:rPr lang="en-US" altLang="zh-TW" sz="1800" b="0" i="0" u="none" strike="noStrike" kern="1200" baseline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b="0" i="0" u="none" strike="noStrike" kern="1200" baseline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學生</a:t>
                      </a:r>
                      <a:r>
                        <a:rPr lang="en-US" altLang="zh-TW" sz="1800" b="0" i="0" u="none" strike="noStrike" kern="1200" baseline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zh-TW" altLang="en-US" sz="1800" b="0" i="0" u="none" strike="noStrike" kern="1200" baseline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相關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6405274"/>
                  </a:ext>
                </a:extLst>
              </a:tr>
              <a:tr h="352264"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經費使用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期限</a:t>
                      </a:r>
                      <a:endParaRPr lang="zh-TW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altLang="zh-TW" u="none" dirty="0">
                          <a:solidFill>
                            <a:srgbClr val="FF0000"/>
                          </a:solidFill>
                        </a:rPr>
                        <a:t>11/30</a:t>
                      </a:r>
                      <a:r>
                        <a:rPr lang="zh-TW" altLang="en-US" u="none" dirty="0">
                          <a:solidFill>
                            <a:srgbClr val="FF0000"/>
                          </a:solidFill>
                        </a:rPr>
                        <a:t>前支用</a:t>
                      </a:r>
                      <a:r>
                        <a:rPr lang="en-US" altLang="zh-TW" u="none" dirty="0"/>
                        <a:t>(</a:t>
                      </a:r>
                      <a:r>
                        <a:rPr lang="zh-TW" altLang="en-US" u="none" dirty="0"/>
                        <a:t>依教卓中心規定辦理，</a:t>
                      </a:r>
                      <a:r>
                        <a:rPr lang="zh-TW" alt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每個月皆配合校務經費管考作業</a:t>
                      </a:r>
                      <a:r>
                        <a:rPr lang="en-US" altLang="zh-TW" u="none" dirty="0"/>
                        <a:t>)</a:t>
                      </a:r>
                      <a:endParaRPr lang="zh-TW" altLang="en-US" u="non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2146579"/>
                  </a:ext>
                </a:extLst>
              </a:tr>
              <a:tr h="616461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結案應附文件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結案報告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檢附學生學習及課程實務執行狀況說明並檢附</a:t>
                      </a:r>
                      <a:r>
                        <a:rPr lang="zh-TW" altLang="en-US" u="sng" dirty="0">
                          <a:solidFill>
                            <a:schemeClr val="tx1"/>
                          </a:solidFill>
                        </a:rPr>
                        <a:t>照片至少</a:t>
                      </a:r>
                      <a:r>
                        <a:rPr lang="en-US" altLang="zh-TW" u="sng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TW" altLang="en-US" u="sng" dirty="0">
                          <a:solidFill>
                            <a:schemeClr val="tx1"/>
                          </a:solidFill>
                        </a:rPr>
                        <a:t>張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</a:rPr>
                        <a:t>至教卓行政平台填寫成效報告，並上傳結案報告作為佐證資料</a:t>
                      </a:r>
                      <a:endParaRPr lang="en-US" altLang="zh-TW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1995133"/>
                  </a:ext>
                </a:extLst>
              </a:tr>
              <a:tr h="482114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/>
                        <a:t>成果報告繳交期限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altLang="zh-TW" u="none" dirty="0"/>
                        <a:t>11/30</a:t>
                      </a:r>
                      <a:r>
                        <a:rPr lang="zh-TW" altLang="en-US" u="none" dirty="0"/>
                        <a:t>前繳交</a:t>
                      </a:r>
                      <a:r>
                        <a:rPr lang="en-US" altLang="zh-TW" u="none" dirty="0"/>
                        <a:t>(</a:t>
                      </a:r>
                      <a:r>
                        <a:rPr lang="zh-TW" altLang="en-US" u="none" dirty="0"/>
                        <a:t>依教卓時程，可能會有提早繳交之情況</a:t>
                      </a:r>
                      <a:r>
                        <a:rPr lang="en-US" altLang="zh-TW" u="none" dirty="0"/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7072737"/>
                  </a:ext>
                </a:extLst>
              </a:tr>
            </a:tbl>
          </a:graphicData>
        </a:graphic>
      </p:graphicFrame>
      <p:sp>
        <p:nvSpPr>
          <p:cNvPr id="15" name="文字方塊 14">
            <a:extLst>
              <a:ext uri="{FF2B5EF4-FFF2-40B4-BE49-F238E27FC236}">
                <a16:creationId xmlns:a16="http://schemas.microsoft.com/office/drawing/2014/main" id="{7459C213-5F42-463D-9730-ED3DF7F1CBBF}"/>
              </a:ext>
            </a:extLst>
          </p:cNvPr>
          <p:cNvSpPr txBox="1"/>
          <p:nvPr/>
        </p:nvSpPr>
        <p:spPr>
          <a:xfrm>
            <a:off x="1449914" y="6506910"/>
            <a:ext cx="108472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註：</a:t>
            </a:r>
            <a:r>
              <a:rPr lang="zh-TW" altLang="zh-TW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避免重複補助原則，相同計畫不得於校內外及其他單位重複申請補助，且單一教師僅能申請一案為限</a:t>
            </a:r>
            <a:r>
              <a:rPr lang="zh-TW" altLang="en-US" sz="12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1564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A51E6D61-3552-41E7-AD80-848879B52D90}"/>
              </a:ext>
            </a:extLst>
          </p:cNvPr>
          <p:cNvSpPr txBox="1"/>
          <p:nvPr/>
        </p:nvSpPr>
        <p:spPr>
          <a:xfrm>
            <a:off x="723899" y="1487396"/>
            <a:ext cx="10744201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	</a:t>
            </a:r>
            <a:r>
              <a:rPr lang="zh-TW" altLang="en-US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雜支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使用上限為</a:t>
            </a:r>
            <a:r>
              <a:rPr lang="zh-TW" altLang="en-US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核定經費的</a:t>
            </a:r>
            <a:r>
              <a:rPr lang="en-US" altLang="zh-TW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6%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	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係因教育部補助款項，請留意</a:t>
            </a:r>
            <a:r>
              <a:rPr lang="zh-TW" altLang="en-US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無法支應項目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如下：</a:t>
            </a: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與計畫無直接關聯性或基本設施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如辦公室用品、螢幕掛架、保護貼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套、免洗餐具、衛生紙、垃圾袋、購物袋、檯燈、螢幕、鍵盤、滑鼠、讀卡機、個人印章等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不可編列主持人費、共同主持人費、購置軟體費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活動所需設備用品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音箱、錄影機、無線麥克風、畫面轉接器、整理收納箱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燈管損耗、設備維護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用計畫經費辦理義賣、公益活動及其他收費活動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活動所需簡報衍生設計完稿費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既定講習授課、工作坊、例行性會議及活動預演之膳費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誤餐費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招生活動衍生項目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宣導品、賀○○○通過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XXX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海報、鐘點費、差旅費、雜支、租車費、膳費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屬於個人性支出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例如年費、個人實驗室支出、考照或教育訓練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1257300" lvl="2" indent="-342900">
              <a:buFont typeface="+mj-lt"/>
              <a:buAutoNum type="arabicParenR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指標如為活動性質，無法支應研究獎助金。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	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若有拍攝影片之需求，請先洽詢並委請資訊中心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媒體服務組拍攝。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	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若有租賃資訊軟體需求，請統一向資訊中心確認，勿重複購買。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	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請留意研究獎助金或兼任助理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含機關負擔保費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編列金額和指標關聯性，金額不宜過高。</a:t>
            </a: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9A0CFA88-7D98-4DB2-B840-481B4C508FAA}"/>
              </a:ext>
            </a:extLst>
          </p:cNvPr>
          <p:cNvGrpSpPr/>
          <p:nvPr/>
        </p:nvGrpSpPr>
        <p:grpSpPr>
          <a:xfrm>
            <a:off x="2088776" y="591381"/>
            <a:ext cx="7109012" cy="575343"/>
            <a:chOff x="2079811" y="717176"/>
            <a:chExt cx="4652683" cy="577182"/>
          </a:xfrm>
          <a:solidFill>
            <a:schemeClr val="bg1"/>
          </a:solidFill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id="{8B69DA4D-25A5-4AE2-B99D-893A3F4986D4}"/>
                </a:ext>
              </a:extLst>
            </p:cNvPr>
            <p:cNvSpPr/>
            <p:nvPr/>
          </p:nvSpPr>
          <p:spPr>
            <a:xfrm>
              <a:off x="2079811" y="717176"/>
              <a:ext cx="4652683" cy="57718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7" name="圖形 6" descr="放大鏡 以實心填滿">
              <a:extLst>
                <a:ext uri="{FF2B5EF4-FFF2-40B4-BE49-F238E27FC236}">
                  <a16:creationId xmlns:a16="http://schemas.microsoft.com/office/drawing/2014/main" id="{6DD3933D-2CA8-4368-B3F2-F3CEEB9F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79811" y="717176"/>
              <a:ext cx="400643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BE07790-C0A2-4DAC-ACA2-EE6736A23677}"/>
                </a:ext>
              </a:extLst>
            </p:cNvPr>
            <p:cNvSpPr txBox="1"/>
            <p:nvPr/>
          </p:nvSpPr>
          <p:spPr>
            <a:xfrm>
              <a:off x="2480454" y="744157"/>
              <a:ext cx="4175441" cy="524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附錄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rgbClr val="053B4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經常門</a:t>
              </a:r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經費編列注意事項</a:t>
              </a:r>
              <a:r>
                <a:rPr lang="en-US" altLang="zh-TW" sz="2800" b="1" dirty="0">
                  <a:solidFill>
                    <a:srgbClr val="053B4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800" b="1" dirty="0">
                  <a:solidFill>
                    <a:srgbClr val="053B4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小巨人</a:t>
              </a:r>
              <a:r>
                <a:rPr lang="en-US" altLang="zh-TW" sz="2800" b="1" dirty="0">
                  <a:solidFill>
                    <a:srgbClr val="053B4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800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9549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9A0CFA88-7D98-4DB2-B840-481B4C508FAA}"/>
              </a:ext>
            </a:extLst>
          </p:cNvPr>
          <p:cNvGrpSpPr/>
          <p:nvPr/>
        </p:nvGrpSpPr>
        <p:grpSpPr>
          <a:xfrm>
            <a:off x="2088775" y="591381"/>
            <a:ext cx="9152965" cy="575343"/>
            <a:chOff x="2079811" y="717176"/>
            <a:chExt cx="4652683" cy="577182"/>
          </a:xfrm>
          <a:solidFill>
            <a:schemeClr val="bg1"/>
          </a:solidFill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id="{8B69DA4D-25A5-4AE2-B99D-893A3F4986D4}"/>
                </a:ext>
              </a:extLst>
            </p:cNvPr>
            <p:cNvSpPr/>
            <p:nvPr/>
          </p:nvSpPr>
          <p:spPr>
            <a:xfrm>
              <a:off x="2079811" y="717176"/>
              <a:ext cx="4652683" cy="57718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7" name="圖形 6" descr="放大鏡 以實心填滿">
              <a:extLst>
                <a:ext uri="{FF2B5EF4-FFF2-40B4-BE49-F238E27FC236}">
                  <a16:creationId xmlns:a16="http://schemas.microsoft.com/office/drawing/2014/main" id="{6DD3933D-2CA8-4368-B3F2-F3CEEB9F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79811" y="717176"/>
              <a:ext cx="324044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BE07790-C0A2-4DAC-ACA2-EE6736A23677}"/>
                </a:ext>
              </a:extLst>
            </p:cNvPr>
            <p:cNvSpPr txBox="1"/>
            <p:nvPr/>
          </p:nvSpPr>
          <p:spPr>
            <a:xfrm>
              <a:off x="2403855" y="744157"/>
              <a:ext cx="4252040" cy="524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申請表格說明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3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小巨人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搭配</a:t>
              </a:r>
              <a:r>
                <a:rPr lang="zh-TW" altLang="en-US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預計</a:t>
              </a:r>
              <a:r>
                <a:rPr lang="en-US" altLang="zh-TW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8/31</a:t>
              </a:r>
              <a:r>
                <a:rPr lang="zh-TW" altLang="en-US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前簽約產學案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483B88E-046A-4E58-924D-A5A4BD0F309B}"/>
              </a:ext>
            </a:extLst>
          </p:cNvPr>
          <p:cNvSpPr txBox="1"/>
          <p:nvPr/>
        </p:nvSpPr>
        <p:spPr>
          <a:xfrm>
            <a:off x="533399" y="1758105"/>
            <a:ext cx="249042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申請資料：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填寫計畫書、經費預算表、承諾書並完成用印</a:t>
            </a:r>
            <a:endParaRPr lang="en-US" altLang="zh-TW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優先鼓勵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45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歲以下及預計簽約</a:t>
            </a:r>
            <a:r>
              <a:rPr lang="en-US" altLang="zh-TW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萬元以上產學案之教師。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791973E1-5F1E-4EAA-B22E-D5925200FB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0951" y="1193619"/>
            <a:ext cx="3747247" cy="5450541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761EC48-6163-45B9-BD00-8D0D6ECC07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7046" y="1193619"/>
            <a:ext cx="3701389" cy="545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019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9A0CFA88-7D98-4DB2-B840-481B4C508FAA}"/>
              </a:ext>
            </a:extLst>
          </p:cNvPr>
          <p:cNvGrpSpPr/>
          <p:nvPr/>
        </p:nvGrpSpPr>
        <p:grpSpPr>
          <a:xfrm>
            <a:off x="2088775" y="591381"/>
            <a:ext cx="9152965" cy="575343"/>
            <a:chOff x="2079811" y="717176"/>
            <a:chExt cx="4652683" cy="577182"/>
          </a:xfrm>
          <a:solidFill>
            <a:schemeClr val="bg1"/>
          </a:solidFill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id="{8B69DA4D-25A5-4AE2-B99D-893A3F4986D4}"/>
                </a:ext>
              </a:extLst>
            </p:cNvPr>
            <p:cNvSpPr/>
            <p:nvPr/>
          </p:nvSpPr>
          <p:spPr>
            <a:xfrm>
              <a:off x="2079811" y="717176"/>
              <a:ext cx="4652683" cy="57718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7" name="圖形 6" descr="放大鏡 以實心填滿">
              <a:extLst>
                <a:ext uri="{FF2B5EF4-FFF2-40B4-BE49-F238E27FC236}">
                  <a16:creationId xmlns:a16="http://schemas.microsoft.com/office/drawing/2014/main" id="{6DD3933D-2CA8-4368-B3F2-F3CEEB9F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79811" y="717176"/>
              <a:ext cx="324044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BE07790-C0A2-4DAC-ACA2-EE6736A23677}"/>
                </a:ext>
              </a:extLst>
            </p:cNvPr>
            <p:cNvSpPr txBox="1"/>
            <p:nvPr/>
          </p:nvSpPr>
          <p:spPr>
            <a:xfrm>
              <a:off x="2403855" y="744157"/>
              <a:ext cx="4252040" cy="524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申請表格說明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3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小巨人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搭配</a:t>
              </a:r>
              <a:r>
                <a:rPr lang="zh-TW" altLang="en-US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預計</a:t>
              </a:r>
              <a:r>
                <a:rPr lang="en-US" altLang="zh-TW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8/31</a:t>
              </a:r>
              <a:r>
                <a:rPr lang="zh-TW" altLang="en-US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前簽約產學案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E515271A-38CB-45FB-8E19-877A14D109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094" y="1170917"/>
            <a:ext cx="3597069" cy="5180286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EA45D381-B90A-49C1-B8FE-3FC493B025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4581" y="1182268"/>
            <a:ext cx="3260468" cy="5157584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3B91DD21-343B-43BF-8AA1-4ACB5025ED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0258" y="1193620"/>
            <a:ext cx="3361814" cy="518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895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1B2FBB-7F3A-4661-9C6D-A795B2D31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9A0CFA88-7D98-4DB2-B840-481B4C508FAA}"/>
              </a:ext>
            </a:extLst>
          </p:cNvPr>
          <p:cNvGrpSpPr/>
          <p:nvPr/>
        </p:nvGrpSpPr>
        <p:grpSpPr>
          <a:xfrm>
            <a:off x="2088775" y="591381"/>
            <a:ext cx="9152965" cy="575343"/>
            <a:chOff x="2079811" y="717176"/>
            <a:chExt cx="4652683" cy="577182"/>
          </a:xfrm>
          <a:solidFill>
            <a:schemeClr val="bg1"/>
          </a:solidFill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id="{8B69DA4D-25A5-4AE2-B99D-893A3F4986D4}"/>
                </a:ext>
              </a:extLst>
            </p:cNvPr>
            <p:cNvSpPr/>
            <p:nvPr/>
          </p:nvSpPr>
          <p:spPr>
            <a:xfrm>
              <a:off x="2079811" y="717176"/>
              <a:ext cx="4652683" cy="577182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pic>
          <p:nvPicPr>
            <p:cNvPr id="7" name="圖形 6" descr="放大鏡 以實心填滿">
              <a:extLst>
                <a:ext uri="{FF2B5EF4-FFF2-40B4-BE49-F238E27FC236}">
                  <a16:creationId xmlns:a16="http://schemas.microsoft.com/office/drawing/2014/main" id="{6DD3933D-2CA8-4368-B3F2-F3CEEB9F71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079811" y="717176"/>
              <a:ext cx="324044" cy="577182"/>
            </a:xfrm>
            <a:prstGeom prst="rect">
              <a:avLst/>
            </a:prstGeom>
          </p:spPr>
        </p:pic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BE07790-C0A2-4DAC-ACA2-EE6736A23677}"/>
                </a:ext>
              </a:extLst>
            </p:cNvPr>
            <p:cNvSpPr txBox="1"/>
            <p:nvPr/>
          </p:nvSpPr>
          <p:spPr>
            <a:xfrm>
              <a:off x="2403855" y="744157"/>
              <a:ext cx="4252040" cy="524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結案說明</a:t>
              </a: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800" b="1" dirty="0">
                  <a:solidFill>
                    <a:schemeClr val="accent3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小巨人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需繳交</a:t>
              </a:r>
              <a:r>
                <a:rPr lang="en-US" altLang="zh-TW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8/31</a:t>
              </a:r>
              <a:r>
                <a:rPr lang="zh-TW" altLang="en-US" sz="2800" u="sng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前簽約產學案</a:t>
              </a:r>
              <a:r>
                <a:rPr lang="en-US" altLang="zh-TW" sz="28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483B88E-046A-4E58-924D-A5A4BD0F309B}"/>
              </a:ext>
            </a:extLst>
          </p:cNvPr>
          <p:cNvSpPr txBox="1"/>
          <p:nvPr/>
        </p:nvSpPr>
        <p:spPr>
          <a:xfrm>
            <a:off x="533399" y="1758105"/>
            <a:ext cx="249042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結案報告</a:t>
            </a: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資料：</a:t>
            </a:r>
            <a:endParaRPr lang="en-US" altLang="zh-TW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b="1" i="0" dirty="0">
                <a:solidFill>
                  <a:srgbClr val="053B45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結案報告暨結案同意書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8/31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b="1" dirty="0">
                <a:solidFill>
                  <a:srgbClr val="053B4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完成非政府類型產學合作計畫案簽約</a:t>
            </a:r>
            <a:endParaRPr lang="en-US" altLang="zh-TW" b="1" i="0" dirty="0">
              <a:solidFill>
                <a:srgbClr val="053B45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+mj-lt"/>
              <a:buAutoNum type="arabicPeriod"/>
            </a:pPr>
            <a:endParaRPr lang="en-US" altLang="zh-TW" b="1" dirty="0">
              <a:solidFill>
                <a:srgbClr val="053B4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87CEF420-73F0-4740-9474-D8E44D224E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8025" y="1193619"/>
            <a:ext cx="3481488" cy="550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00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F5B339F9-5325-4EC2-87FF-19410CAE7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4"/>
            <a:ext cx="12192000" cy="685628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AA28422D-CF09-4876-B650-9E326B0D963A}"/>
              </a:ext>
            </a:extLst>
          </p:cNvPr>
          <p:cNvSpPr txBox="1"/>
          <p:nvPr/>
        </p:nvSpPr>
        <p:spPr>
          <a:xfrm>
            <a:off x="1210235" y="2644170"/>
            <a:ext cx="91081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 &amp; A</a:t>
            </a:r>
            <a:r>
              <a:rPr lang="zh-TW" altLang="en-US" sz="6000" b="1" dirty="0">
                <a:solidFill>
                  <a:srgbClr val="05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時間</a:t>
            </a:r>
            <a:endParaRPr lang="en-US" altLang="zh-TW" sz="6000" b="1" dirty="0">
              <a:solidFill>
                <a:srgbClr val="053B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徵件截止日至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18</a:t>
            </a: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日下午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時前</a:t>
            </a:r>
            <a:endParaRPr lang="en-US" altLang="zh-TW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60314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47F8FF8-5A08-AEF2-8A3B-D24AB6A70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1AC95AA9-7C18-4427-A551-F687C887E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630" cy="68580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285637A-518D-40A2-A7E8-9E98D2A723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011" y="151130"/>
            <a:ext cx="878153" cy="32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618638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暖調藍色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2001</TotalTime>
  <Words>1845</Words>
  <Application>Microsoft Office PowerPoint</Application>
  <PresentationFormat>寬螢幕</PresentationFormat>
  <Paragraphs>162</Paragraphs>
  <Slides>19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7" baseType="lpstr">
      <vt:lpstr>微軟正黑體</vt:lpstr>
      <vt:lpstr>微軟正黑體</vt:lpstr>
      <vt:lpstr>Arial</vt:lpstr>
      <vt:lpstr>Segoe UI Symbol</vt:lpstr>
      <vt:lpstr>Trebuchet MS</vt:lpstr>
      <vt:lpstr>Wingdings</vt:lpstr>
      <vt:lpstr>Wingdings 3</vt:lpstr>
      <vt:lpstr>多面向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Amy Yang</dc:creator>
  <cp:lastModifiedBy>Zoe</cp:lastModifiedBy>
  <cp:revision>162</cp:revision>
  <dcterms:created xsi:type="dcterms:W3CDTF">2022-11-24T08:15:32Z</dcterms:created>
  <dcterms:modified xsi:type="dcterms:W3CDTF">2025-02-12T06:48:46Z</dcterms:modified>
</cp:coreProperties>
</file>