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790" r:id="rId1"/>
  </p:sldMasterIdLst>
  <p:notesMasterIdLst>
    <p:notesMasterId r:id="rId12"/>
  </p:notesMasterIdLst>
  <p:handoutMasterIdLst>
    <p:handoutMasterId r:id="rId13"/>
  </p:handoutMasterIdLst>
  <p:sldIdLst>
    <p:sldId id="932" r:id="rId2"/>
    <p:sldId id="1255" r:id="rId3"/>
    <p:sldId id="1251" r:id="rId4"/>
    <p:sldId id="1250" r:id="rId5"/>
    <p:sldId id="1241" r:id="rId6"/>
    <p:sldId id="1252" r:id="rId7"/>
    <p:sldId id="1253" r:id="rId8"/>
    <p:sldId id="1249" r:id="rId9"/>
    <p:sldId id="1254" r:id="rId10"/>
    <p:sldId id="1256" r:id="rId11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開頭" id="{7F8D6AEB-3267-4A1E-B01C-68905657B090}">
          <p14:sldIdLst>
            <p14:sldId id="932"/>
            <p14:sldId id="1255"/>
            <p14:sldId id="1251"/>
            <p14:sldId id="1250"/>
            <p14:sldId id="1241"/>
            <p14:sldId id="1252"/>
            <p14:sldId id="1253"/>
            <p14:sldId id="1249"/>
            <p14:sldId id="1254"/>
            <p14:sldId id="1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詹◎" initials="詹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33CC"/>
    <a:srgbClr val="FF964F"/>
    <a:srgbClr val="FFFFCC"/>
    <a:srgbClr val="00B0F0"/>
    <a:srgbClr val="FFF1EB"/>
    <a:srgbClr val="CBF9F7"/>
    <a:srgbClr val="4F81BD"/>
    <a:srgbClr val="B3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64" autoAdjust="0"/>
    <p:restoredTop sz="95772" autoAdjust="0"/>
  </p:normalViewPr>
  <p:slideViewPr>
    <p:cSldViewPr>
      <p:cViewPr varScale="1">
        <p:scale>
          <a:sx n="93" d="100"/>
          <a:sy n="93" d="100"/>
        </p:scale>
        <p:origin x="100" y="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420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BF89E7B4-47F0-43DA-98AF-BA96FD474E0A}" type="datetimeFigureOut">
              <a:rPr lang="zh-TW" altLang="en-US" smtClean="0"/>
              <a:pPr/>
              <a:t>2025/3/26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B5FD4952-1D14-4021-8F13-B4A19781D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086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61" tIns="46032" rIns="92061" bIns="4603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61" tIns="46032" rIns="92061" bIns="46032" rtlCol="0"/>
          <a:lstStyle>
            <a:lvl1pPr algn="r">
              <a:defRPr sz="1200"/>
            </a:lvl1pPr>
          </a:lstStyle>
          <a:p>
            <a:fld id="{1811E6D3-4D2F-4B01-A9BD-F42BB50A6DF8}" type="datetimeFigureOut">
              <a:rPr lang="zh-TW" altLang="en-US" smtClean="0"/>
              <a:pPr/>
              <a:t>2025/3/26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1" tIns="46032" rIns="92061" bIns="4603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61" tIns="46032" rIns="92061" bIns="46032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6331"/>
          </a:xfrm>
          <a:prstGeom prst="rect">
            <a:avLst/>
          </a:prstGeom>
        </p:spPr>
        <p:txBody>
          <a:bodyPr vert="horz" lIns="92061" tIns="46032" rIns="92061" bIns="4603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6331"/>
          </a:xfrm>
          <a:prstGeom prst="rect">
            <a:avLst/>
          </a:prstGeom>
        </p:spPr>
        <p:txBody>
          <a:bodyPr vert="horz" lIns="92061" tIns="46032" rIns="92061" bIns="46032" rtlCol="0" anchor="b"/>
          <a:lstStyle>
            <a:lvl1pPr algn="r">
              <a:defRPr sz="1200"/>
            </a:lvl1pPr>
          </a:lstStyle>
          <a:p>
            <a:fld id="{9DBD7FB4-6AC7-4044-9AF4-CB873F4E21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68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D7FB4-6AC7-4044-9AF4-CB873F4E21B6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6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7764E2A-FFC6-4C13-BFDF-74872C4A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2CED609-2778-479C-B074-5A4D53B5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282109-EFAA-4245-A1D2-663EC306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8864476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26ABEB-CF35-4050-867D-A17AFFF1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152400"/>
            <a:ext cx="10058400" cy="756320"/>
          </a:xfrm>
          <a:noFill/>
          <a:ln w="9525" algn="ctr">
            <a:noFill/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 anchorCtr="0"/>
          <a:lstStyle>
            <a:lvl1pPr algn="ctr">
              <a:defRPr lang="zh-TW" altLang="en-US" sz="3200" kern="120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標楷體" panose="03000509000000000000" pitchFamily="65" charset="-120"/>
                <a:cs typeface="+mn-cs"/>
              </a:defRPr>
            </a:lvl1pPr>
          </a:lstStyle>
          <a:p>
            <a:pPr marL="342900" lvl="0" indent="-342900" algn="ctr" defTabSz="914400" eaLnBrk="1" latinLnBrk="0" hangingPunct="1">
              <a:spcBef>
                <a:spcPct val="20000"/>
              </a:spcBef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2695DA6-4F7E-4896-8E23-0FFED508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041314-1D01-4CCD-BAE1-6328EA18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3CE088F-A725-4DEA-A9C5-994179F6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607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26ABEB-CF35-4050-867D-A17AFFF1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152400"/>
            <a:ext cx="10058400" cy="756320"/>
          </a:xfrm>
          <a:noFill/>
          <a:ln w="9525" algn="ctr">
            <a:noFill/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 anchorCtr="0"/>
          <a:lstStyle>
            <a:lvl1pPr algn="ctr">
              <a:defRPr lang="zh-TW" altLang="en-US" sz="3200" kern="120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標楷體" panose="03000509000000000000" pitchFamily="65" charset="-120"/>
                <a:cs typeface="+mn-cs"/>
              </a:defRPr>
            </a:lvl1pPr>
          </a:lstStyle>
          <a:p>
            <a:pPr marL="342900" lvl="0" indent="-342900" algn="ctr" defTabSz="914400" eaLnBrk="1" latinLnBrk="0" hangingPunct="1">
              <a:spcBef>
                <a:spcPct val="20000"/>
              </a:spcBef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2695DA6-4F7E-4896-8E23-0FFED508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041314-1D01-4CCD-BAE1-6328EA18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3CE088F-A725-4DEA-A9C5-994179F6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520E4AA-0202-492D-AD8F-070F10365D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1033562"/>
            <a:ext cx="10972800" cy="513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Wingdings" panose="05000000000000000000" pitchFamily="2" charset="2"/>
              <a:buChar char="n"/>
              <a:defRPr sz="2800">
                <a:latin typeface="Book Antiqua" panose="02040602050305030304" pitchFamily="18" charset="0"/>
              </a:defRPr>
            </a:lvl1pPr>
            <a:lvl2pPr marL="692150" indent="-347663">
              <a:buFont typeface="Wingdings" panose="05000000000000000000" pitchFamily="2" charset="2"/>
              <a:buChar char="n"/>
              <a:defRPr sz="2400">
                <a:solidFill>
                  <a:srgbClr val="0033CC"/>
                </a:solidFill>
                <a:latin typeface="Book Antiqua" panose="02040602050305030304" pitchFamily="18" charset="0"/>
                <a:ea typeface="標楷體" panose="03000509000000000000" pitchFamily="65" charset="-120"/>
              </a:defRPr>
            </a:lvl2pPr>
            <a:lvl3pPr marL="987425" indent="-293688">
              <a:buFont typeface="Wingdings" panose="05000000000000000000" pitchFamily="2" charset="2"/>
              <a:buChar char="n"/>
              <a:defRPr sz="2000">
                <a:solidFill>
                  <a:srgbClr val="0033CC"/>
                </a:solidFill>
                <a:latin typeface="Book Antiqua" panose="02040602050305030304" pitchFamily="18" charset="0"/>
                <a:ea typeface="標楷體" panose="03000509000000000000" pitchFamily="65" charset="-120"/>
              </a:defRPr>
            </a:lvl3pPr>
            <a:lvl4pPr marL="1281113" indent="-292100">
              <a:buFont typeface="Wingdings" panose="05000000000000000000" pitchFamily="2" charset="2"/>
              <a:buChar char="n"/>
              <a:defRPr sz="1800">
                <a:solidFill>
                  <a:srgbClr val="0033CC"/>
                </a:solidFill>
                <a:latin typeface="Book Antiqua" panose="02040602050305030304" pitchFamily="18" charset="0"/>
                <a:ea typeface="標楷體" panose="03000509000000000000" pitchFamily="65" charset="-120"/>
              </a:defRPr>
            </a:lvl4pPr>
            <a:lvl5pPr marL="1598613" indent="-315913">
              <a:buFont typeface="Wingdings" panose="05000000000000000000" pitchFamily="2" charset="2"/>
              <a:buChar char="n"/>
              <a:defRPr sz="1800">
                <a:solidFill>
                  <a:srgbClr val="0033CC"/>
                </a:solidFill>
                <a:latin typeface="Book Antiqua" panose="02040602050305030304" pitchFamily="18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en-US" altLang="zh-TW" dirty="0" err="1"/>
              <a:t>按一下以編輯母片</a:t>
            </a:r>
            <a:endParaRPr lang="en-US" altLang="zh-TW" dirty="0"/>
          </a:p>
          <a:p>
            <a:pPr lvl="1"/>
            <a:r>
              <a:rPr lang="en-US" altLang="zh-TW" dirty="0" err="1"/>
              <a:t>第二層</a:t>
            </a:r>
            <a:endParaRPr lang="en-US" altLang="zh-TW" dirty="0"/>
          </a:p>
          <a:p>
            <a:pPr lvl="2"/>
            <a:r>
              <a:rPr lang="en-US" altLang="zh-TW" dirty="0" err="1"/>
              <a:t>第三層</a:t>
            </a:r>
            <a:endParaRPr lang="en-US" altLang="zh-TW" dirty="0"/>
          </a:p>
          <a:p>
            <a:pPr lvl="3"/>
            <a:r>
              <a:rPr lang="en-US" altLang="zh-TW" dirty="0" err="1"/>
              <a:t>第四層</a:t>
            </a:r>
            <a:endParaRPr lang="en-US" altLang="zh-TW" dirty="0"/>
          </a:p>
          <a:p>
            <a:pPr lvl="4"/>
            <a:r>
              <a:rPr lang="en-US" altLang="zh-TW" dirty="0" err="1"/>
              <a:t>第五層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896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A34DB25-0EE0-471F-A62C-FC9890BD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21109"/>
            <a:ext cx="11521280" cy="5435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 anchorCtr="0"/>
          <a:lstStyle/>
          <a:p>
            <a:pPr marL="342900" lvl="0" indent="-342900" algn="ctr">
              <a:spcBef>
                <a:spcPct val="20000"/>
              </a:spcBef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2F6C380-4365-4ADD-B44A-11529276D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36712"/>
            <a:ext cx="10515600" cy="5340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C67EED-1ADE-4155-8AE0-8D8A7EDD3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B55A56-3D76-41DE-8EAE-3C5839195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31F2A9-32FD-4C59-A28B-5286B05B2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033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561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802" r:id="rId2"/>
    <p:sldLayoutId id="2147483803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altLang="en-US" sz="3200" kern="1200" dirty="0">
          <a:solidFill>
            <a:srgbClr val="0033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ok Antiqua" panose="02040602050305030304" pitchFamily="18" charset="0"/>
          <a:ea typeface="標楷體" panose="03000509000000000000" pitchFamily="65" charset="-120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Book Antiqua" panose="02040602050305030304" pitchFamily="18" charset="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Book Antiqua" panose="02040602050305030304" pitchFamily="18" charset="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Book Antiqua" panose="02040602050305030304" pitchFamily="18" charset="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Book Antiqua" panose="02040602050305030304" pitchFamily="18" charset="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Book Antiqua" panose="02040602050305030304" pitchFamily="18" charset="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220128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solidFill>
                  <a:srgbClr val="000099"/>
                </a:solidFill>
                <a:latin typeface="微軟正黑體" pitchFamily="34" charset="-120"/>
                <a:ea typeface="微軟正黑體" pitchFamily="34" charset="-120"/>
              </a:rPr>
              <a:t>教師專門著作升等經驗分享</a:t>
            </a:r>
            <a:endParaRPr lang="en-US" altLang="zh-TW" sz="4800" b="1" dirty="0">
              <a:solidFill>
                <a:srgbClr val="0000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63752" y="4711714"/>
            <a:ext cx="4165633" cy="503237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報告人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電子系 楊博惠</a:t>
            </a: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2025/3/26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2021/02/02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2469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AC3019F-5691-4183-8318-9D43D426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5792E06-C169-46D0-90EC-4CC6BEA23148}"/>
              </a:ext>
            </a:extLst>
          </p:cNvPr>
          <p:cNvSpPr txBox="1"/>
          <p:nvPr/>
        </p:nvSpPr>
        <p:spPr>
          <a:xfrm>
            <a:off x="2207568" y="3338700"/>
            <a:ext cx="69847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升等後，學術自由</a:t>
            </a:r>
            <a:r>
              <a:rPr lang="en-US" altLang="zh-TW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自主</a:t>
            </a:r>
            <a:r>
              <a:rPr lang="en-US" altLang="zh-TW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再提攜後進</a:t>
            </a:r>
            <a:br>
              <a:rPr lang="en-US" altLang="zh-TW" sz="3200" dirty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en-US" altLang="zh-TW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~~</a:t>
            </a:r>
            <a:r>
              <a:rPr lang="zh-TW" altLang="en-US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良性的循環</a:t>
            </a:r>
            <a:r>
              <a:rPr lang="en-US" altLang="zh-TW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~~</a:t>
            </a:r>
          </a:p>
          <a:p>
            <a:pPr algn="ctr"/>
            <a:endParaRPr lang="en-US" altLang="zh-TW" sz="3200" dirty="0">
              <a:latin typeface="Book Antiqua" panose="02040602050305030304" pitchFamily="18" charset="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Book Antiqua" panose="02040602050305030304" pitchFamily="18" charset="0"/>
                <a:ea typeface="標楷體" panose="03000509000000000000" pitchFamily="65" charset="-120"/>
              </a:rPr>
              <a:t>預祝各位 早日脫離</a:t>
            </a:r>
            <a:r>
              <a:rPr lang="en-US" altLang="zh-TW" sz="3200" dirty="0">
                <a:solidFill>
                  <a:srgbClr val="FF0000"/>
                </a:solidFill>
                <a:latin typeface="Book Antiqua" panose="02040602050305030304" pitchFamily="18" charset="0"/>
                <a:ea typeface="標楷體" panose="03000509000000000000" pitchFamily="65" charset="-120"/>
              </a:rPr>
              <a:t>2A</a:t>
            </a:r>
            <a:endParaRPr lang="zh-TW" altLang="en-US" sz="3200" dirty="0">
              <a:solidFill>
                <a:srgbClr val="FF0000"/>
              </a:solidFill>
              <a:latin typeface="Book Antiqua" panose="02040602050305030304" pitchFamily="18" charset="0"/>
              <a:ea typeface="標楷體" panose="03000509000000000000" pitchFamily="65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8D6B999-56D2-48D7-B94B-B6F9B115DF16}"/>
              </a:ext>
            </a:extLst>
          </p:cNvPr>
          <p:cNvSpPr/>
          <p:nvPr/>
        </p:nvSpPr>
        <p:spPr>
          <a:xfrm>
            <a:off x="2063552" y="1971988"/>
            <a:ext cx="780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Book Antiqua" panose="02040602050305030304" pitchFamily="18" charset="0"/>
                <a:ea typeface="標楷體" panose="03000509000000000000" pitchFamily="65" charset="-120"/>
              </a:rPr>
              <a:t>富貴要人幫，升等要人捧</a:t>
            </a:r>
            <a:endParaRPr lang="zh-TW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593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E607F1-63B0-46EE-8AFC-6FA8F7DF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個人歷程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B878E3E-4419-408F-B832-A44E86C8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9F0AF7-296B-4DE6-8DD9-9B4BBBA7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FAF039D-2C01-4105-972B-E65F70994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BDE30B8-2F57-4C09-BA1A-021D89ECB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600"/>
              </a:lnSpc>
            </a:pPr>
            <a:r>
              <a:rPr lang="en-US" altLang="zh-TW" dirty="0"/>
              <a:t>93:</a:t>
            </a:r>
            <a:r>
              <a:rPr lang="zh-TW" altLang="en-US" dirty="0"/>
              <a:t> 到校服務</a:t>
            </a:r>
            <a:r>
              <a:rPr lang="en-US" altLang="zh-TW" dirty="0"/>
              <a:t>(</a:t>
            </a:r>
            <a:r>
              <a:rPr lang="zh-TW" altLang="en-US" dirty="0"/>
              <a:t>助理教授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>
              <a:lnSpc>
                <a:spcPts val="3600"/>
              </a:lnSpc>
            </a:pPr>
            <a:r>
              <a:rPr lang="en-US" altLang="zh-TW" dirty="0"/>
              <a:t>95 ~ 97 </a:t>
            </a:r>
            <a:r>
              <a:rPr lang="zh-TW" altLang="en-US" dirty="0"/>
              <a:t>任教改計畫</a:t>
            </a:r>
            <a:r>
              <a:rPr lang="en-US" altLang="zh-TW" dirty="0"/>
              <a:t>PAL</a:t>
            </a:r>
            <a:r>
              <a:rPr lang="zh-TW" altLang="en-US" dirty="0"/>
              <a:t>聯盟執行秘書。</a:t>
            </a:r>
            <a:endParaRPr lang="en-US" altLang="zh-TW" dirty="0"/>
          </a:p>
          <a:p>
            <a:pPr lvl="1">
              <a:lnSpc>
                <a:spcPts val="3600"/>
              </a:lnSpc>
            </a:pPr>
            <a:r>
              <a:rPr lang="en-US" altLang="zh-TW" dirty="0"/>
              <a:t>97 ~ 102</a:t>
            </a:r>
            <a:r>
              <a:rPr lang="zh-TW" altLang="en-US" dirty="0"/>
              <a:t> 配合教改計畫。</a:t>
            </a:r>
            <a:endParaRPr lang="en-US" altLang="zh-TW" dirty="0"/>
          </a:p>
          <a:p>
            <a:pPr>
              <a:lnSpc>
                <a:spcPts val="3600"/>
              </a:lnSpc>
            </a:pPr>
            <a:r>
              <a:rPr lang="en-US" altLang="zh-TW" dirty="0"/>
              <a:t>101 ~ 106: </a:t>
            </a:r>
            <a:r>
              <a:rPr lang="zh-TW" altLang="en-US" dirty="0"/>
              <a:t>擔任研發處組長。</a:t>
            </a:r>
            <a:endParaRPr lang="en-US" altLang="zh-TW" dirty="0"/>
          </a:p>
          <a:p>
            <a:pPr>
              <a:lnSpc>
                <a:spcPts val="3600"/>
              </a:lnSpc>
            </a:pPr>
            <a:r>
              <a:rPr lang="en-US" altLang="zh-TW" dirty="0"/>
              <a:t>101: </a:t>
            </a:r>
            <a:r>
              <a:rPr lang="zh-TW" altLang="en-US" dirty="0">
                <a:solidFill>
                  <a:srgbClr val="3333FF"/>
                </a:solidFill>
              </a:rPr>
              <a:t>著作升等</a:t>
            </a:r>
            <a:r>
              <a:rPr lang="zh-TW" altLang="en-US" dirty="0">
                <a:solidFill>
                  <a:srgbClr val="FF0000"/>
                </a:solidFill>
              </a:rPr>
              <a:t>沒過</a:t>
            </a:r>
            <a:r>
              <a:rPr lang="zh-TW" altLang="en-US" dirty="0"/>
              <a:t>、</a:t>
            </a:r>
            <a:r>
              <a:rPr lang="en-US" altLang="zh-TW" dirty="0"/>
              <a:t>102: </a:t>
            </a:r>
            <a:r>
              <a:rPr lang="zh-TW" altLang="en-US" dirty="0">
                <a:solidFill>
                  <a:srgbClr val="3333FF"/>
                </a:solidFill>
              </a:rPr>
              <a:t>技術升等</a:t>
            </a:r>
            <a:r>
              <a:rPr lang="zh-TW" altLang="en-US" dirty="0">
                <a:solidFill>
                  <a:srgbClr val="FF0000"/>
                </a:solidFill>
              </a:rPr>
              <a:t>通過</a:t>
            </a:r>
            <a:r>
              <a:rPr lang="en-US" altLang="zh-TW" dirty="0"/>
              <a:t>(</a:t>
            </a:r>
            <a:r>
              <a:rPr lang="zh-TW" altLang="en-US" dirty="0"/>
              <a:t>副教授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>
              <a:lnSpc>
                <a:spcPts val="3600"/>
              </a:lnSpc>
            </a:pPr>
            <a:r>
              <a:rPr lang="en-US" altLang="zh-TW" dirty="0"/>
              <a:t>106 ~ 109: </a:t>
            </a:r>
            <a:r>
              <a:rPr lang="zh-TW" altLang="en-US" dirty="0"/>
              <a:t>擔任副系主任。</a:t>
            </a:r>
            <a:endParaRPr lang="en-US" altLang="zh-TW" dirty="0"/>
          </a:p>
          <a:p>
            <a:pPr>
              <a:lnSpc>
                <a:spcPts val="3600"/>
              </a:lnSpc>
            </a:pPr>
            <a:r>
              <a:rPr lang="en-US" altLang="zh-TW" dirty="0"/>
              <a:t>109 ~ 112: </a:t>
            </a:r>
            <a:r>
              <a:rPr lang="zh-TW" altLang="en-US" dirty="0"/>
              <a:t>擔任系主任 </a:t>
            </a:r>
            <a:r>
              <a:rPr lang="en-US" altLang="zh-TW" sz="2000" dirty="0"/>
              <a:t>(</a:t>
            </a:r>
            <a:r>
              <a:rPr lang="zh-TW" altLang="en-US" sz="2000" dirty="0"/>
              <a:t>行政職只能加</a:t>
            </a:r>
            <a:r>
              <a:rPr lang="en-US" altLang="zh-TW" sz="2000" dirty="0"/>
              <a:t>2</a:t>
            </a:r>
            <a:r>
              <a:rPr lang="zh-TW" altLang="en-US" sz="2000" dirty="0"/>
              <a:t>分</a:t>
            </a:r>
            <a:r>
              <a:rPr lang="en-US" altLang="zh-TW" sz="2000" dirty="0"/>
              <a:t>/</a:t>
            </a:r>
            <a:r>
              <a:rPr lang="zh-TW" altLang="en-US" sz="2000" dirty="0"/>
              <a:t>學期，最高</a:t>
            </a:r>
            <a:r>
              <a:rPr lang="en-US" altLang="zh-TW" sz="2000" dirty="0"/>
              <a:t>8</a:t>
            </a:r>
            <a:r>
              <a:rPr lang="zh-TW" altLang="en-US" sz="2000" dirty="0"/>
              <a:t>分</a:t>
            </a:r>
            <a:r>
              <a:rPr lang="en-US" altLang="zh-TW" sz="2000" dirty="0"/>
              <a:t>)</a:t>
            </a:r>
          </a:p>
          <a:p>
            <a:pPr>
              <a:lnSpc>
                <a:spcPts val="3600"/>
              </a:lnSpc>
            </a:pPr>
            <a:r>
              <a:rPr lang="en-US" altLang="zh-TW" dirty="0"/>
              <a:t>113:</a:t>
            </a:r>
            <a:r>
              <a:rPr lang="zh-TW" altLang="en-US" dirty="0">
                <a:solidFill>
                  <a:srgbClr val="3333FF"/>
                </a:solidFill>
              </a:rPr>
              <a:t>著作升等</a:t>
            </a:r>
            <a:r>
              <a:rPr lang="zh-TW" altLang="en-US" dirty="0">
                <a:solidFill>
                  <a:srgbClr val="FF0000"/>
                </a:solidFill>
              </a:rPr>
              <a:t>通過 </a:t>
            </a:r>
            <a:r>
              <a:rPr lang="en-US" altLang="zh-TW" dirty="0"/>
              <a:t>(</a:t>
            </a:r>
            <a:r>
              <a:rPr lang="zh-TW" altLang="en-US" dirty="0"/>
              <a:t>教授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>
              <a:lnSpc>
                <a:spcPts val="3600"/>
              </a:lnSpc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757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9CB5A6-D9D3-4A37-B7CD-D2611CAC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升等的意義與重要性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19D4C0F-2368-4469-B7AB-A4055231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3B55036-0E98-4FB5-80F2-BBE7AE0B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114F600-2F8F-410A-932C-96EF1E921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82C9455-FA66-4513-9E8C-F08C04C9C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教師升等對個人專業發展的意義</a:t>
            </a:r>
            <a:endParaRPr lang="en-US" altLang="zh-TW" dirty="0"/>
          </a:p>
          <a:p>
            <a:pPr lvl="1"/>
            <a:r>
              <a:rPr lang="zh-TW" altLang="en-US" dirty="0"/>
              <a:t>比較有</a:t>
            </a:r>
            <a:r>
              <a:rPr lang="zh-TW" altLang="en-US" dirty="0">
                <a:solidFill>
                  <a:srgbClr val="00B050"/>
                </a:solidFill>
              </a:rPr>
              <a:t>優質的學生</a:t>
            </a:r>
            <a:r>
              <a:rPr lang="zh-TW" altLang="en-US" dirty="0"/>
              <a:t>跟著做研究。</a:t>
            </a:r>
            <a:endParaRPr lang="en-US" altLang="zh-TW" dirty="0"/>
          </a:p>
          <a:p>
            <a:pPr lvl="1"/>
            <a:r>
              <a:rPr lang="zh-TW" altLang="en-US" dirty="0"/>
              <a:t>可以審到同職級計畫案。</a:t>
            </a:r>
            <a:endParaRPr lang="en-US" altLang="zh-TW" dirty="0"/>
          </a:p>
          <a:p>
            <a:pPr lvl="1"/>
            <a:r>
              <a:rPr lang="zh-TW" altLang="en-US" dirty="0"/>
              <a:t>比較</a:t>
            </a:r>
            <a:r>
              <a:rPr lang="zh-TW" altLang="en-US" dirty="0">
                <a:solidFill>
                  <a:srgbClr val="00B050"/>
                </a:solidFill>
              </a:rPr>
              <a:t>有信心</a:t>
            </a:r>
            <a:r>
              <a:rPr lang="zh-TW" altLang="en-US" dirty="0"/>
              <a:t>提大產學案。</a:t>
            </a:r>
            <a:endParaRPr lang="en-US" altLang="zh-TW" dirty="0"/>
          </a:p>
          <a:p>
            <a:r>
              <a:rPr lang="zh-TW" altLang="en-US" dirty="0"/>
              <a:t>升等對教學品質與學術貢獻的影響</a:t>
            </a:r>
            <a:endParaRPr lang="en-US" altLang="zh-TW" dirty="0"/>
          </a:p>
          <a:p>
            <a:pPr lvl="1"/>
            <a:r>
              <a:rPr lang="zh-TW" altLang="en-US" dirty="0"/>
              <a:t>可以收到優質的專題生、研究生。</a:t>
            </a:r>
            <a:endParaRPr lang="en-US" altLang="zh-TW" dirty="0"/>
          </a:p>
          <a:p>
            <a:pPr lvl="1"/>
            <a:r>
              <a:rPr lang="zh-TW" altLang="en-US" dirty="0"/>
              <a:t>會有學術的邀稿、審稿機會 </a:t>
            </a:r>
            <a:r>
              <a:rPr lang="zh-TW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zh-TW" altLang="en-US" dirty="0">
                <a:sym typeface="Symbol" panose="05050102010706020507" pitchFamily="18" charset="2"/>
              </a:rPr>
              <a:t> </a:t>
            </a:r>
            <a:r>
              <a:rPr lang="zh-TW" altLang="en-US" dirty="0"/>
              <a:t>投稿接受機率提高。</a:t>
            </a:r>
            <a:endParaRPr lang="en-US" altLang="zh-TW" dirty="0"/>
          </a:p>
          <a:p>
            <a:pPr lvl="1"/>
            <a:r>
              <a:rPr lang="zh-TW" altLang="en-US" dirty="0"/>
              <a:t>有機會獲得各方經費挹注。</a:t>
            </a:r>
            <a:endParaRPr lang="en-US" altLang="zh-TW" dirty="0"/>
          </a:p>
          <a:p>
            <a:r>
              <a:rPr lang="zh-TW" altLang="en-US" dirty="0"/>
              <a:t>升等作為教師生涯階段性里程碑</a:t>
            </a:r>
            <a:endParaRPr lang="en-US" altLang="zh-TW" dirty="0"/>
          </a:p>
          <a:p>
            <a:pPr lvl="1"/>
            <a:r>
              <a:rPr lang="zh-TW" altLang="en-US" dirty="0"/>
              <a:t>獲得更大學術自由。</a:t>
            </a:r>
            <a:endParaRPr lang="en-US" altLang="zh-TW" dirty="0"/>
          </a:p>
          <a:p>
            <a:pPr lvl="1"/>
            <a:r>
              <a:rPr lang="zh-TW" altLang="en-US" dirty="0"/>
              <a:t>更多機會收獲各種頭銜。</a:t>
            </a:r>
            <a:endParaRPr lang="en-US" altLang="zh-TW" dirty="0"/>
          </a:p>
          <a:p>
            <a:r>
              <a:rPr lang="zh-TW" altLang="en-US" dirty="0"/>
              <a:t>升等對薪資福利、資源的影響</a:t>
            </a:r>
            <a:endParaRPr lang="en-US" altLang="zh-TW" dirty="0"/>
          </a:p>
          <a:p>
            <a:pPr lvl="1"/>
            <a:r>
              <a:rPr lang="en-US" altLang="zh-TW" dirty="0"/>
              <a:t>$$ </a:t>
            </a:r>
            <a:r>
              <a:rPr lang="zh-TW" altLang="en-US" dirty="0"/>
              <a:t>與 職級 </a:t>
            </a:r>
            <a:r>
              <a:rPr lang="zh-TW" altLang="en-US" dirty="0">
                <a:solidFill>
                  <a:srgbClr val="FF0000"/>
                </a:solidFill>
              </a:rPr>
              <a:t>成正比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/>
              <a:t>也可能</a:t>
            </a:r>
            <a:r>
              <a:rPr lang="zh-TW" altLang="en-US" dirty="0">
                <a:solidFill>
                  <a:srgbClr val="FF0000"/>
                </a:solidFill>
              </a:rPr>
              <a:t>更忙</a:t>
            </a:r>
            <a:r>
              <a:rPr lang="en-US" altLang="zh-TW" dirty="0"/>
              <a:t>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305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EECD26-FAFD-4A18-AA36-195981C9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教育部推動 多元升等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C09DA6C-2363-452E-B8C9-4E3AA9E6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15F180C-F021-4451-9007-88AE602E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C2C8D61-F55A-4EEB-8A42-3CF2548A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38B76EF-FB72-453E-8E4A-535DC7C3A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教育部自</a:t>
            </a:r>
            <a:r>
              <a:rPr lang="en-US" altLang="zh-TW" dirty="0"/>
              <a:t>102</a:t>
            </a:r>
            <a:r>
              <a:rPr lang="zh-TW" altLang="en-US" dirty="0"/>
              <a:t>年以來推行大專校院多元升等</a:t>
            </a:r>
            <a:endParaRPr lang="en-US" altLang="zh-TW" dirty="0"/>
          </a:p>
          <a:p>
            <a:r>
              <a:rPr lang="zh-TW" altLang="en-US" dirty="0"/>
              <a:t>學術研究型</a:t>
            </a:r>
            <a:r>
              <a:rPr lang="en-US" altLang="zh-TW" dirty="0"/>
              <a:t>(</a:t>
            </a:r>
            <a:r>
              <a:rPr lang="zh-TW" altLang="en-US" dirty="0"/>
              <a:t>著作升等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以學術論文或專書為主</a:t>
            </a:r>
            <a:endParaRPr lang="en-US" altLang="zh-TW" dirty="0"/>
          </a:p>
          <a:p>
            <a:pPr lvl="1"/>
            <a:r>
              <a:rPr lang="zh-TW" altLang="en-US" dirty="0"/>
              <a:t>助升副要</a:t>
            </a:r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/>
              <a:t>篇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代表作、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zh-TW" altLang="en-US" dirty="0"/>
              <a:t>參考著作</a:t>
            </a:r>
            <a:r>
              <a:rPr lang="en-US" altLang="zh-TW" dirty="0"/>
              <a:t>)</a:t>
            </a:r>
            <a:r>
              <a:rPr lang="zh-TW" altLang="en-US" dirty="0"/>
              <a:t>外審，副升正要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/>
              <a:t>篇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代表作、</a:t>
            </a:r>
            <a:r>
              <a:rPr lang="en-US" altLang="zh-TW" dirty="0">
                <a:solidFill>
                  <a:srgbClr val="FF0000"/>
                </a:solidFill>
              </a:rPr>
              <a:t>4</a:t>
            </a:r>
            <a:r>
              <a:rPr lang="zh-TW" altLang="en-US" dirty="0"/>
              <a:t>參考著作</a:t>
            </a:r>
            <a:r>
              <a:rPr lang="en-US" altLang="zh-TW" dirty="0"/>
              <a:t>)</a:t>
            </a:r>
            <a:r>
              <a:rPr lang="zh-TW" altLang="en-US" dirty="0"/>
              <a:t>外審。</a:t>
            </a:r>
            <a:r>
              <a:rPr lang="en-US" altLang="zh-TW" dirty="0"/>
              <a:t>(</a:t>
            </a:r>
            <a:r>
              <a:rPr lang="zh-TW" altLang="en-US" dirty="0"/>
              <a:t>其他都是</a:t>
            </a:r>
            <a:r>
              <a:rPr lang="zh-TW" altLang="en-US" dirty="0">
                <a:solidFill>
                  <a:srgbClr val="00B050"/>
                </a:solidFill>
              </a:rPr>
              <a:t>參考資料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技術應用型</a:t>
            </a:r>
            <a:r>
              <a:rPr lang="en-US" altLang="zh-TW" dirty="0"/>
              <a:t>(</a:t>
            </a:r>
            <a:r>
              <a:rPr lang="zh-TW" altLang="en-US" dirty="0"/>
              <a:t>技術升等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以專利、技術報告或產學合作為主。</a:t>
            </a:r>
            <a:endParaRPr lang="en-US" altLang="zh-TW" dirty="0"/>
          </a:p>
          <a:p>
            <a:pPr lvl="1"/>
            <a:r>
              <a:rPr lang="zh-TW" altLang="en-US" dirty="0"/>
              <a:t>學校訂定產學合作案的金額門檻。</a:t>
            </a:r>
            <a:endParaRPr lang="en-US" altLang="zh-TW" dirty="0"/>
          </a:p>
          <a:p>
            <a:pPr lvl="1"/>
            <a:r>
              <a:rPr lang="zh-TW" altLang="en-US" dirty="0"/>
              <a:t>技術報告升等，也要發表足夠的學術論文。</a:t>
            </a:r>
            <a:endParaRPr lang="en-US" altLang="zh-TW" dirty="0"/>
          </a:p>
          <a:p>
            <a:r>
              <a:rPr lang="zh-TW" altLang="en-US" dirty="0"/>
              <a:t>教學實務型</a:t>
            </a:r>
            <a:r>
              <a:rPr lang="en-US" altLang="zh-TW" dirty="0"/>
              <a:t>(</a:t>
            </a:r>
            <a:r>
              <a:rPr lang="zh-TW" altLang="en-US" dirty="0"/>
              <a:t>教學升等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以</a:t>
            </a:r>
            <a:r>
              <a:rPr lang="zh-TW" altLang="en-US" dirty="0">
                <a:solidFill>
                  <a:srgbClr val="FF0000"/>
                </a:solidFill>
              </a:rPr>
              <a:t>教學實踐研究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教學成就</a:t>
            </a:r>
            <a:r>
              <a:rPr lang="zh-TW" altLang="en-US" dirty="0"/>
              <a:t>為主</a:t>
            </a:r>
            <a:endParaRPr lang="en-US" altLang="zh-TW" dirty="0"/>
          </a:p>
          <a:p>
            <a:r>
              <a:rPr lang="zh-TW" altLang="en-US" dirty="0"/>
              <a:t>這三種升等請注意系、院的各別要求。</a:t>
            </a:r>
            <a:endParaRPr lang="en-US" altLang="zh-TW" dirty="0"/>
          </a:p>
          <a:p>
            <a:pPr lvl="1"/>
            <a:r>
              <a:rPr lang="zh-TW" altLang="en-US" dirty="0"/>
              <a:t>要注意該系、院的各別要求。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0099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AC3D76-8696-48F4-9E84-0CD77F746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152400"/>
            <a:ext cx="10058400" cy="756320"/>
          </a:xfrm>
        </p:spPr>
        <p:txBody>
          <a:bodyPr/>
          <a:lstStyle/>
          <a:p>
            <a:r>
              <a:rPr lang="zh-TW" altLang="en-US" dirty="0"/>
              <a:t>升等準備時程規劃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9120336" y="6356350"/>
            <a:ext cx="2743200" cy="365125"/>
          </a:xfrm>
        </p:spPr>
        <p:txBody>
          <a:bodyPr/>
          <a:lstStyle/>
          <a:p>
            <a:fld id="{A5FF486B-E81B-415E-AB62-EDBF8AB08E85}" type="slidenum">
              <a:rPr lang="en-US" altLang="zh-TW" smtClean="0"/>
              <a:pPr/>
              <a:t>5</a:t>
            </a:fld>
            <a:endParaRPr lang="en-US" altLang="zh-TW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727637-1818-4AC8-B0C9-0B6926223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33562"/>
            <a:ext cx="10972800" cy="5131742"/>
          </a:xfrm>
        </p:spPr>
        <p:txBody>
          <a:bodyPr/>
          <a:lstStyle/>
          <a:p>
            <a:r>
              <a:rPr lang="zh-TW" altLang="en-US" dirty="0"/>
              <a:t>升等前</a:t>
            </a:r>
            <a:r>
              <a:rPr lang="en-US" altLang="zh-TW" dirty="0">
                <a:solidFill>
                  <a:srgbClr val="FF0000"/>
                </a:solidFill>
              </a:rPr>
              <a:t>2-3</a:t>
            </a:r>
            <a:r>
              <a:rPr lang="zh-TW" altLang="en-US" dirty="0"/>
              <a:t>年：累積 研究</a:t>
            </a:r>
            <a:r>
              <a:rPr lang="en-US" altLang="zh-TW" dirty="0"/>
              <a:t>/</a:t>
            </a:r>
            <a:r>
              <a:rPr lang="zh-TW" altLang="en-US" dirty="0"/>
              <a:t>教學</a:t>
            </a:r>
            <a:r>
              <a:rPr lang="en-US" altLang="zh-TW" dirty="0"/>
              <a:t>/</a:t>
            </a:r>
            <a:r>
              <a:rPr lang="zh-TW" altLang="en-US" dirty="0"/>
              <a:t>服務 成果</a:t>
            </a:r>
          </a:p>
          <a:p>
            <a:r>
              <a:rPr lang="zh-TW" altLang="en-US" dirty="0"/>
              <a:t>升等前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年：選定升等途徑 與 準備升等資料</a:t>
            </a:r>
          </a:p>
          <a:p>
            <a:r>
              <a:rPr lang="zh-TW" altLang="en-US" dirty="0"/>
              <a:t>升等前</a:t>
            </a:r>
            <a:r>
              <a:rPr lang="en-US" altLang="zh-TW" dirty="0">
                <a:solidFill>
                  <a:srgbClr val="FF0000"/>
                </a:solidFill>
              </a:rPr>
              <a:t>6</a:t>
            </a:r>
            <a:r>
              <a:rPr lang="zh-TW" altLang="en-US" dirty="0"/>
              <a:t>個月：撰寫升等文件與技術報告</a:t>
            </a:r>
          </a:p>
          <a:p>
            <a:r>
              <a:rPr lang="zh-TW" altLang="en-US" dirty="0"/>
              <a:t>升等審查期間：</a:t>
            </a:r>
            <a:r>
              <a:rPr lang="en-US" altLang="zh-TW" dirty="0">
                <a:solidFill>
                  <a:srgbClr val="FF0000"/>
                </a:solidFill>
              </a:rPr>
              <a:t>3-6</a:t>
            </a:r>
            <a:r>
              <a:rPr lang="zh-TW" altLang="en-US" dirty="0"/>
              <a:t>個月審查流程，到頒證大約</a:t>
            </a:r>
            <a:r>
              <a:rPr lang="en-US" altLang="zh-TW" dirty="0">
                <a:solidFill>
                  <a:srgbClr val="00B050"/>
                </a:solidFill>
              </a:rPr>
              <a:t>10-12</a:t>
            </a:r>
            <a:r>
              <a:rPr lang="zh-TW" altLang="en-US" dirty="0"/>
              <a:t>個月</a:t>
            </a:r>
          </a:p>
          <a:p>
            <a:pPr lvl="1"/>
            <a:endParaRPr lang="en-US" altLang="zh-TW" dirty="0"/>
          </a:p>
          <a:p>
            <a:r>
              <a:rPr lang="zh-TW" altLang="en-US" dirty="0"/>
              <a:t>請</a:t>
            </a:r>
            <a:r>
              <a:rPr lang="zh-TW" altLang="en-US" dirty="0">
                <a:solidFill>
                  <a:srgbClr val="FF0000"/>
                </a:solidFill>
              </a:rPr>
              <a:t>務必</a:t>
            </a:r>
            <a:r>
              <a:rPr lang="zh-TW" altLang="en-US" dirty="0"/>
              <a:t>先到人事室下載升等表格</a:t>
            </a:r>
            <a:endParaRPr lang="en-US" altLang="zh-TW" dirty="0"/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現在</a:t>
            </a:r>
            <a:r>
              <a:rPr lang="zh-TW" altLang="en-US" dirty="0"/>
              <a:t>就要知道升等要準備那些資料</a:t>
            </a:r>
            <a:r>
              <a:rPr lang="en-US" altLang="zh-TW" dirty="0"/>
              <a:t>(</a:t>
            </a:r>
            <a:r>
              <a:rPr lang="zh-TW" altLang="en-US" dirty="0"/>
              <a:t>收集對點卷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r>
              <a:rPr lang="zh-TW" altLang="en-US" dirty="0"/>
              <a:t>多年後想升等了，才知道有些事做很多也才採認幾分 </a:t>
            </a:r>
            <a:r>
              <a:rPr lang="en-US" altLang="zh-TW" dirty="0"/>
              <a:t>= </a:t>
            </a:r>
            <a:r>
              <a:rPr lang="zh-TW" altLang="en-US" dirty="0">
                <a:solidFill>
                  <a:srgbClr val="FF0000"/>
                </a:solidFill>
              </a:rPr>
              <a:t>慘</a:t>
            </a:r>
            <a:r>
              <a:rPr lang="en-US" altLang="zh-TW" dirty="0"/>
              <a:t>!!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r>
              <a:rPr lang="zh-TW" altLang="en-US" dirty="0"/>
              <a:t>而某些項目很好拿分，幾年來卻不知道要去拿 </a:t>
            </a:r>
            <a:r>
              <a:rPr lang="en-US" altLang="zh-TW" dirty="0"/>
              <a:t>= </a:t>
            </a:r>
            <a:r>
              <a:rPr lang="zh-TW" altLang="en-US" dirty="0">
                <a:solidFill>
                  <a:srgbClr val="FF0000"/>
                </a:solidFill>
              </a:rPr>
              <a:t>悔</a:t>
            </a:r>
            <a:r>
              <a:rPr lang="en-US" altLang="zh-TW" dirty="0"/>
              <a:t>!! 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例如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en-US" dirty="0"/>
              <a:t>參加校辦某些演講活動，取得</a:t>
            </a:r>
            <a:r>
              <a:rPr lang="zh-TW" altLang="en-US" dirty="0">
                <a:solidFill>
                  <a:srgbClr val="FF0000"/>
                </a:solidFill>
              </a:rPr>
              <a:t>研習證明</a:t>
            </a:r>
            <a:r>
              <a:rPr lang="zh-TW" altLang="en-US" dirty="0"/>
              <a:t>也可升等加分。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8897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780184-ECF1-4CE0-8621-C0DC71C9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Paper</a:t>
            </a:r>
            <a:r>
              <a:rPr lang="zh-TW" altLang="en-US" dirty="0"/>
              <a:t>夠了就先提升等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967728-E6C3-4B9F-A4B8-E4F988AB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E53CCF1-0080-4DFC-AAA7-0203E885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5E3FEFC-9F66-4CBC-A1AF-F04C12F9A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43D7445-D428-486C-84F4-440383E8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Paper</a:t>
            </a:r>
            <a:r>
              <a:rPr lang="zh-TW" altLang="en-US" dirty="0"/>
              <a:t>量夠了，基本門檻到了，</a:t>
            </a:r>
            <a:r>
              <a:rPr lang="zh-TW" altLang="en-US" dirty="0">
                <a:solidFill>
                  <a:srgbClr val="FF0000"/>
                </a:solidFill>
              </a:rPr>
              <a:t>不用特別</a:t>
            </a:r>
            <a:r>
              <a:rPr lang="zh-TW" altLang="en-US" dirty="0">
                <a:solidFill>
                  <a:srgbClr val="3333FF"/>
                </a:solidFill>
              </a:rPr>
              <a:t>去徵詢太多</a:t>
            </a:r>
            <a:r>
              <a:rPr lang="zh-TW" altLang="en-US" dirty="0"/>
              <a:t>，就提吧</a:t>
            </a:r>
            <a:r>
              <a:rPr lang="en-US" altLang="zh-TW" dirty="0"/>
              <a:t>!!</a:t>
            </a:r>
          </a:p>
          <a:p>
            <a:r>
              <a:rPr lang="zh-TW" altLang="en-US" dirty="0"/>
              <a:t>台灣的升等文化，</a:t>
            </a:r>
            <a:r>
              <a:rPr lang="zh-TW" altLang="en-US" dirty="0">
                <a:solidFill>
                  <a:srgbClr val="FF0000"/>
                </a:solidFill>
              </a:rPr>
              <a:t>不看年資</a:t>
            </a:r>
            <a:r>
              <a:rPr lang="zh-TW" altLang="en-US" dirty="0"/>
              <a:t>深淺倫理。</a:t>
            </a:r>
            <a:endParaRPr lang="en-US" altLang="zh-TW" dirty="0"/>
          </a:p>
          <a:p>
            <a:r>
              <a:rPr lang="zh-TW" altLang="en-US" dirty="0"/>
              <a:t>提升等準備資料時，會</a:t>
            </a:r>
            <a:r>
              <a:rPr lang="zh-TW" altLang="en-US" dirty="0">
                <a:solidFill>
                  <a:srgbClr val="3333FF"/>
                </a:solidFill>
              </a:rPr>
              <a:t>積極的盤點自己</a:t>
            </a:r>
            <a:r>
              <a:rPr lang="zh-TW" altLang="en-US" dirty="0"/>
              <a:t>成就。</a:t>
            </a:r>
            <a:endParaRPr lang="en-US" altLang="zh-TW" dirty="0"/>
          </a:p>
          <a:p>
            <a:r>
              <a:rPr lang="zh-TW" altLang="en-US" dirty="0"/>
              <a:t>即使不成功，也會知道那裡不足。</a:t>
            </a:r>
            <a:endParaRPr lang="en-US" altLang="zh-TW" dirty="0"/>
          </a:p>
          <a:p>
            <a:r>
              <a:rPr lang="zh-TW" altLang="en-US" dirty="0"/>
              <a:t>真的不成功，下次提的時候大部份資料都整理過了，很輕鬆的可以再接著提。</a:t>
            </a:r>
            <a:endParaRPr lang="en-US" altLang="zh-TW" dirty="0"/>
          </a:p>
          <a:p>
            <a:r>
              <a:rPr lang="zh-TW" altLang="en-US" dirty="0"/>
              <a:t>基本上代表作，</a:t>
            </a:r>
            <a:r>
              <a:rPr lang="zh-TW" altLang="en-US" dirty="0">
                <a:solidFill>
                  <a:srgbClr val="FF0000"/>
                </a:solidFill>
              </a:rPr>
              <a:t>最好是第一作者</a:t>
            </a:r>
            <a:r>
              <a:rPr lang="zh-TW" altLang="en-US" dirty="0"/>
              <a:t>，其次是通訊作者。</a:t>
            </a:r>
            <a:endParaRPr lang="en-US" altLang="zh-TW" dirty="0"/>
          </a:p>
          <a:p>
            <a:r>
              <a:rPr lang="zh-TW" altLang="en-US" dirty="0"/>
              <a:t>代表作的</a:t>
            </a:r>
            <a:r>
              <a:rPr lang="zh-TW" altLang="en-US" dirty="0">
                <a:solidFill>
                  <a:srgbClr val="3333FF"/>
                </a:solidFill>
              </a:rPr>
              <a:t>共同作者</a:t>
            </a:r>
            <a:r>
              <a:rPr lang="zh-TW" altLang="en-US" dirty="0"/>
              <a:t>最好是</a:t>
            </a:r>
            <a:r>
              <a:rPr lang="zh-TW" altLang="en-US" dirty="0">
                <a:solidFill>
                  <a:srgbClr val="3333FF"/>
                </a:solidFill>
              </a:rPr>
              <a:t>自己學生</a:t>
            </a:r>
            <a:r>
              <a:rPr lang="zh-TW" altLang="en-US" dirty="0"/>
              <a:t>，其次是同事。</a:t>
            </a:r>
            <a:r>
              <a:rPr lang="en-US" altLang="zh-TW" sz="2000" dirty="0"/>
              <a:t>(</a:t>
            </a:r>
            <a:r>
              <a:rPr lang="zh-TW" altLang="en-US" sz="2000" dirty="0"/>
              <a:t>凸顯獨立研究</a:t>
            </a:r>
            <a:r>
              <a:rPr lang="en-US" altLang="zh-TW" sz="2000" dirty="0"/>
              <a:t>)</a:t>
            </a:r>
          </a:p>
          <a:p>
            <a:r>
              <a:rPr lang="zh-TW" altLang="en-US" dirty="0"/>
              <a:t>送審著作的共同作者最好</a:t>
            </a:r>
            <a:r>
              <a:rPr lang="zh-TW" altLang="en-US" dirty="0">
                <a:solidFill>
                  <a:srgbClr val="FF0000"/>
                </a:solidFill>
              </a:rPr>
              <a:t>不要</a:t>
            </a:r>
            <a:r>
              <a:rPr lang="zh-TW" altLang="en-US" dirty="0"/>
              <a:t>有自己的指導教授。</a:t>
            </a:r>
            <a:r>
              <a:rPr lang="en-US" altLang="zh-TW" sz="2000" dirty="0"/>
              <a:t>(</a:t>
            </a:r>
            <a:r>
              <a:rPr lang="zh-TW" altLang="en-US" sz="2000" dirty="0"/>
              <a:t>獨立研究能力表現</a:t>
            </a:r>
            <a:r>
              <a:rPr lang="en-US" altLang="zh-TW" sz="2000" dirty="0"/>
              <a:t>)</a:t>
            </a:r>
            <a:endParaRPr lang="en-US" altLang="zh-TW" dirty="0"/>
          </a:p>
          <a:p>
            <a:r>
              <a:rPr lang="zh-TW" altLang="en-US" dirty="0"/>
              <a:t>雖然現在送審著作年限是該職級內，但</a:t>
            </a:r>
            <a:r>
              <a:rPr lang="zh-TW" altLang="en-US" dirty="0">
                <a:solidFill>
                  <a:srgbClr val="FF0000"/>
                </a:solidFill>
              </a:rPr>
              <a:t>不要拿太久遠</a:t>
            </a:r>
            <a:r>
              <a:rPr lang="zh-TW" altLang="en-US" dirty="0"/>
              <a:t>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6209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B4DB3-532A-4AF9-8ADF-C3C6D421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Paper</a:t>
            </a:r>
            <a:r>
              <a:rPr lang="zh-TW" altLang="en-US" dirty="0"/>
              <a:t>沒有頭緒</a:t>
            </a:r>
            <a:r>
              <a:rPr lang="en-US" altLang="zh-TW" dirty="0"/>
              <a:t>?!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61DB241-7973-4FEE-A3EA-6F72D259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41DE8F3-1459-4D67-9F31-C2DC9E49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00927A5-9376-49FE-8200-5F30F587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6F4B7D8-1CEF-4F71-9784-59FDFFAE7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外審委員審查重點之一</a:t>
            </a:r>
            <a:r>
              <a:rPr lang="en-US" altLang="zh-TW" dirty="0"/>
              <a:t>: </a:t>
            </a:r>
            <a:r>
              <a:rPr lang="zh-TW" altLang="en-US" dirty="0">
                <a:solidFill>
                  <a:srgbClr val="FF0000"/>
                </a:solidFill>
              </a:rPr>
              <a:t>獨立研究能力</a:t>
            </a:r>
            <a:r>
              <a:rPr lang="zh-TW" altLang="en-US" dirty="0"/>
              <a:t>。</a:t>
            </a:r>
            <a:r>
              <a:rPr lang="en-US" altLang="zh-TW" dirty="0"/>
              <a:t>(</a:t>
            </a:r>
            <a:r>
              <a:rPr lang="zh-TW" altLang="en-US" dirty="0"/>
              <a:t>助升副不用太</a:t>
            </a:r>
            <a:r>
              <a:rPr lang="en-US" altLang="zh-TW" dirty="0"/>
              <a:t>follow)</a:t>
            </a:r>
          </a:p>
          <a:p>
            <a:r>
              <a:rPr lang="zh-TW" altLang="en-US" dirty="0"/>
              <a:t>最好跟博士班研究方向有</a:t>
            </a:r>
            <a:r>
              <a:rPr lang="zh-TW" altLang="en-US" dirty="0">
                <a:solidFill>
                  <a:srgbClr val="3333FF"/>
                </a:solidFill>
              </a:rPr>
              <a:t>一定區隔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可以先投一些</a:t>
            </a:r>
            <a:r>
              <a:rPr lang="en-US" altLang="zh-TW" dirty="0"/>
              <a:t>Impact Factor</a:t>
            </a:r>
            <a:r>
              <a:rPr lang="zh-TW" altLang="en-US" dirty="0"/>
              <a:t>低的</a:t>
            </a:r>
            <a:r>
              <a:rPr lang="en-US" altLang="zh-TW" dirty="0"/>
              <a:t>SCI</a:t>
            </a:r>
            <a:r>
              <a:rPr lang="zh-TW" altLang="en-US" dirty="0"/>
              <a:t>期刊試水溫。</a:t>
            </a:r>
            <a:endParaRPr lang="en-US" altLang="zh-TW" dirty="0"/>
          </a:p>
          <a:p>
            <a:r>
              <a:rPr lang="zh-TW" altLang="en-US" dirty="0"/>
              <a:t>整理好</a:t>
            </a:r>
            <a:r>
              <a:rPr lang="zh-TW" altLang="en-US" dirty="0">
                <a:solidFill>
                  <a:srgbClr val="FF0000"/>
                </a:solidFill>
              </a:rPr>
              <a:t>八</a:t>
            </a:r>
            <a:r>
              <a:rPr lang="zh-TW" altLang="en-US" dirty="0">
                <a:solidFill>
                  <a:srgbClr val="3333FF"/>
                </a:solidFill>
              </a:rPr>
              <a:t>、</a:t>
            </a:r>
            <a:r>
              <a:rPr lang="zh-TW" altLang="en-US" dirty="0">
                <a:solidFill>
                  <a:srgbClr val="FF0000"/>
                </a:solidFill>
              </a:rPr>
              <a:t>九</a:t>
            </a:r>
            <a:r>
              <a:rPr lang="zh-TW" altLang="en-US" dirty="0">
                <a:solidFill>
                  <a:srgbClr val="3333FF"/>
                </a:solidFill>
              </a:rPr>
              <a:t>分樣就投</a:t>
            </a:r>
            <a:r>
              <a:rPr lang="zh-TW" altLang="en-US" dirty="0"/>
              <a:t>出去。</a:t>
            </a:r>
            <a:endParaRPr lang="en-US" altLang="zh-TW" dirty="0"/>
          </a:p>
          <a:p>
            <a:r>
              <a:rPr lang="zh-TW" altLang="en-US" dirty="0"/>
              <a:t>想投出最完美的文章，</a:t>
            </a:r>
            <a:r>
              <a:rPr lang="zh-TW" altLang="en-US" dirty="0">
                <a:solidFill>
                  <a:srgbClr val="3333FF"/>
                </a:solidFill>
              </a:rPr>
              <a:t>期待一次就被接受是不切實際</a:t>
            </a:r>
            <a:r>
              <a:rPr lang="zh-TW" altLang="en-US" dirty="0"/>
              <a:t>的。</a:t>
            </a:r>
            <a:endParaRPr lang="en-US" altLang="zh-TW" dirty="0"/>
          </a:p>
          <a:p>
            <a:r>
              <a:rPr lang="zh-TW" altLang="en-US" dirty="0"/>
              <a:t>投稿沒頭緒，建議先靠行</a:t>
            </a:r>
            <a:r>
              <a:rPr lang="en-US" altLang="zh-TW" dirty="0"/>
              <a:t>: </a:t>
            </a:r>
            <a:r>
              <a:rPr lang="zh-TW" altLang="en-US" dirty="0"/>
              <a:t>找戰功彪炳教授協助</a:t>
            </a:r>
            <a:r>
              <a:rPr lang="en-US" altLang="zh-TW" dirty="0"/>
              <a:t>(</a:t>
            </a:r>
            <a:r>
              <a:rPr lang="zh-TW" altLang="en-US" dirty="0"/>
              <a:t>他們</a:t>
            </a:r>
            <a:r>
              <a:rPr lang="en-US" altLang="zh-TW" dirty="0">
                <a:solidFill>
                  <a:srgbClr val="3333FF"/>
                </a:solidFill>
              </a:rPr>
              <a:t>paper</a:t>
            </a:r>
            <a:r>
              <a:rPr lang="zh-TW" altLang="en-US" dirty="0">
                <a:solidFill>
                  <a:srgbClr val="3333FF"/>
                </a:solidFill>
              </a:rPr>
              <a:t>多</a:t>
            </a:r>
            <a:r>
              <a:rPr lang="zh-TW" altLang="en-US" dirty="0"/>
              <a:t>真的</a:t>
            </a:r>
            <a:r>
              <a:rPr lang="zh-TW" altLang="en-US" dirty="0">
                <a:solidFill>
                  <a:srgbClr val="3333FF"/>
                </a:solidFill>
              </a:rPr>
              <a:t>有過人之處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投期刊文章，也符合大者恆大規律。</a:t>
            </a:r>
            <a:endParaRPr lang="en-US" altLang="zh-TW" dirty="0"/>
          </a:p>
          <a:p>
            <a:r>
              <a:rPr lang="zh-TW" altLang="en-US" dirty="0"/>
              <a:t>要有一些投稿活動，接著投到頂級期刊機會才會大。</a:t>
            </a:r>
            <a:endParaRPr lang="en-US" altLang="zh-TW" dirty="0"/>
          </a:p>
          <a:p>
            <a:r>
              <a:rPr lang="zh-TW" altLang="en-US" dirty="0"/>
              <a:t>一定要善用研究生，畢業前要投稿成功才放行。</a:t>
            </a:r>
          </a:p>
        </p:txBody>
      </p:sp>
    </p:spTree>
    <p:extLst>
      <p:ext uri="{BB962C8B-B14F-4D97-AF65-F5344CB8AC3E}">
        <p14:creationId xmlns:p14="http://schemas.microsoft.com/office/powerpoint/2010/main" val="56280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>
            <a:extLst>
              <a:ext uri="{FF2B5EF4-FFF2-40B4-BE49-F238E27FC236}">
                <a16:creationId xmlns:a16="http://schemas.microsoft.com/office/drawing/2014/main" id="{E1D1F93D-BFAD-405A-B118-69AE464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教學、服務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14DE620-A0B4-4BE3-84BA-72ACDF9F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A697405-707F-4689-9F7D-7C3A1E7D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D9505A3-4C95-4AC1-865D-3289FD00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D51C0656-9629-49CA-8E79-D9944CD3E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教學分數</a:t>
            </a:r>
            <a:endParaRPr lang="en-US" altLang="zh-TW" dirty="0"/>
          </a:p>
          <a:p>
            <a:pPr lvl="1"/>
            <a:r>
              <a:rPr lang="zh-TW" altLang="en-US" dirty="0"/>
              <a:t>每學期教學時數都滿足 </a:t>
            </a:r>
            <a:r>
              <a:rPr lang="en-US" altLang="zh-TW" dirty="0"/>
              <a:t>= </a:t>
            </a:r>
            <a:r>
              <a:rPr lang="zh-TW" altLang="en-US" dirty="0"/>
              <a:t>有基本分。</a:t>
            </a:r>
            <a:endParaRPr lang="en-US" altLang="zh-TW" dirty="0"/>
          </a:p>
          <a:p>
            <a:pPr lvl="1"/>
            <a:r>
              <a:rPr lang="zh-TW" altLang="en-US" dirty="0"/>
              <a:t>教學分數</a:t>
            </a:r>
            <a:r>
              <a:rPr lang="zh-TW" altLang="en-US" dirty="0">
                <a:solidFill>
                  <a:srgbClr val="FF0000"/>
                </a:solidFill>
              </a:rPr>
              <a:t>未必</a:t>
            </a:r>
            <a:r>
              <a:rPr lang="zh-TW" altLang="en-US" dirty="0"/>
              <a:t>要拿到教學優良</a:t>
            </a:r>
            <a:r>
              <a:rPr lang="en-US" altLang="zh-TW" dirty="0"/>
              <a:t>(</a:t>
            </a:r>
            <a:r>
              <a:rPr lang="zh-TW" altLang="en-US" dirty="0"/>
              <a:t>傑出</a:t>
            </a:r>
            <a:r>
              <a:rPr lang="en-US" altLang="zh-TW" dirty="0"/>
              <a:t>)</a:t>
            </a:r>
            <a:r>
              <a:rPr lang="zh-TW" altLang="en-US" dirty="0"/>
              <a:t>才有機會。</a:t>
            </a:r>
            <a:endParaRPr lang="en-US" altLang="zh-TW" dirty="0"/>
          </a:p>
          <a:p>
            <a:pPr lvl="1"/>
            <a:r>
              <a:rPr lang="zh-TW" altLang="en-US" dirty="0"/>
              <a:t>例如</a:t>
            </a:r>
            <a:r>
              <a:rPr lang="en-US" altLang="zh-TW" dirty="0"/>
              <a:t>: </a:t>
            </a:r>
            <a:r>
              <a:rPr lang="zh-TW" altLang="en-US" dirty="0">
                <a:solidFill>
                  <a:srgbClr val="3333FF"/>
                </a:solidFill>
              </a:rPr>
              <a:t>特色課程、磨課師</a:t>
            </a:r>
            <a:r>
              <a:rPr lang="en-US" altLang="zh-TW" dirty="0">
                <a:solidFill>
                  <a:srgbClr val="3333FF"/>
                </a:solidFill>
              </a:rPr>
              <a:t>(MOOCs)</a:t>
            </a:r>
            <a:r>
              <a:rPr lang="zh-TW" altLang="en-US" dirty="0">
                <a:solidFill>
                  <a:srgbClr val="3333FF"/>
                </a:solidFill>
              </a:rPr>
              <a:t>微學分課程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r>
              <a:rPr lang="zh-TW" altLang="en-US" dirty="0"/>
              <a:t>注意不要被扣分。</a:t>
            </a:r>
            <a:endParaRPr lang="en-US" altLang="zh-TW" dirty="0"/>
          </a:p>
          <a:p>
            <a:pPr lvl="1"/>
            <a:r>
              <a:rPr lang="zh-TW" altLang="en-US" dirty="0"/>
              <a:t>學生給的教學評量維持在平均值上下</a:t>
            </a:r>
            <a:r>
              <a:rPr lang="zh-TW" altLang="en-US" dirty="0">
                <a:solidFill>
                  <a:srgbClr val="FF0000"/>
                </a:solidFill>
              </a:rPr>
              <a:t>即可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endParaRPr lang="en-US" altLang="zh-TW" dirty="0"/>
          </a:p>
          <a:p>
            <a:r>
              <a:rPr lang="zh-TW" altLang="en-US" dirty="0"/>
              <a:t>服務分數</a:t>
            </a:r>
            <a:endParaRPr lang="en-US" altLang="zh-TW" dirty="0"/>
          </a:p>
          <a:p>
            <a:pPr lvl="1"/>
            <a:r>
              <a:rPr lang="zh-TW" altLang="en-US" dirty="0"/>
              <a:t>其實只要滿一定年資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/>
              <a:t>年</a:t>
            </a:r>
            <a:r>
              <a:rPr lang="en-US" altLang="zh-TW" dirty="0"/>
              <a:t>)</a:t>
            </a:r>
            <a:r>
              <a:rPr lang="zh-TW" altLang="en-US" dirty="0"/>
              <a:t>，無不良紀錄，都有基本分。</a:t>
            </a:r>
            <a:endParaRPr lang="en-US" altLang="zh-TW" dirty="0"/>
          </a:p>
          <a:p>
            <a:pPr lvl="1"/>
            <a:r>
              <a:rPr lang="zh-TW" altLang="en-US" dirty="0"/>
              <a:t>服務</a:t>
            </a:r>
            <a:r>
              <a:rPr lang="zh-TW" altLang="en-US" dirty="0">
                <a:solidFill>
                  <a:srgbClr val="FF0000"/>
                </a:solidFill>
              </a:rPr>
              <a:t>未必</a:t>
            </a:r>
            <a:r>
              <a:rPr lang="zh-TW" altLang="en-US" dirty="0"/>
              <a:t>要校內行政職。</a:t>
            </a:r>
            <a:endParaRPr lang="en-US" altLang="zh-TW" dirty="0"/>
          </a:p>
          <a:p>
            <a:pPr lvl="1"/>
            <a:r>
              <a:rPr lang="zh-TW" altLang="en-US" dirty="0"/>
              <a:t>可</a:t>
            </a:r>
            <a:r>
              <a:rPr lang="zh-TW" altLang="en-US" dirty="0">
                <a:solidFill>
                  <a:srgbClr val="FF0000"/>
                </a:solidFill>
              </a:rPr>
              <a:t>爭取</a:t>
            </a:r>
            <a:r>
              <a:rPr lang="zh-TW" altLang="en-US" dirty="0"/>
              <a:t>院級、校級及各項委員。</a:t>
            </a:r>
            <a:endParaRPr lang="en-US" altLang="zh-TW" dirty="0"/>
          </a:p>
          <a:p>
            <a:pPr lvl="1"/>
            <a:r>
              <a:rPr lang="zh-TW" altLang="en-US" dirty="0"/>
              <a:t>校外服務也可以</a:t>
            </a:r>
            <a:r>
              <a:rPr lang="en-US" altLang="zh-TW" dirty="0"/>
              <a:t>(</a:t>
            </a:r>
            <a:r>
              <a:rPr lang="zh-TW" altLang="en-US" dirty="0"/>
              <a:t>如辦研討會、比賽、展演等等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1757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02133-F462-44CC-B453-F15A2F2C1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幾點建議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59EBBE7-53B5-41A7-BBD9-CDDEC08E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9C7B9B7-918E-4258-94C9-EB81F748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153DDF-E9F1-4DDD-BB7F-A0CEB218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486B-E81B-415E-AB62-EDBF8AB08E8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EE27B5E-FF8A-4145-B662-841F0017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個人覺得，</a:t>
            </a:r>
            <a:r>
              <a:rPr lang="zh-TW" altLang="en-US" dirty="0">
                <a:solidFill>
                  <a:srgbClr val="3333FF"/>
                </a:solidFill>
              </a:rPr>
              <a:t>著作升等</a:t>
            </a:r>
            <a:r>
              <a:rPr lang="zh-TW" altLang="en-US" dirty="0"/>
              <a:t>比較好努力。</a:t>
            </a:r>
            <a:endParaRPr lang="en-US" altLang="zh-TW" dirty="0"/>
          </a:p>
          <a:p>
            <a:r>
              <a:rPr lang="zh-TW" altLang="en-US" dirty="0"/>
              <a:t>建議把剛拿到的聘書、證書、感謝狀都收集到用</a:t>
            </a:r>
            <a:r>
              <a:rPr lang="en-US" altLang="zh-TW" dirty="0">
                <a:solidFill>
                  <a:srgbClr val="3333FF"/>
                </a:solidFill>
              </a:rPr>
              <a:t>Clear Book</a:t>
            </a:r>
            <a:r>
              <a:rPr lang="zh-TW" altLang="en-US" dirty="0"/>
              <a:t>裡。</a:t>
            </a:r>
          </a:p>
          <a:p>
            <a:r>
              <a:rPr lang="zh-TW" altLang="en-US" dirty="0"/>
              <a:t>資料隨時</a:t>
            </a:r>
            <a:r>
              <a:rPr lang="en-US" altLang="zh-TW" dirty="0">
                <a:solidFill>
                  <a:srgbClr val="3333FF"/>
                </a:solidFill>
              </a:rPr>
              <a:t>Excel</a:t>
            </a:r>
            <a:r>
              <a:rPr lang="zh-TW" altLang="en-US" dirty="0"/>
              <a:t>登錄建檔。隨時文件掃描建檔。</a:t>
            </a:r>
            <a:endParaRPr lang="en-US" altLang="zh-TW" dirty="0"/>
          </a:p>
          <a:p>
            <a:r>
              <a:rPr lang="zh-TW" altLang="en-US" dirty="0"/>
              <a:t>在</a:t>
            </a:r>
            <a:r>
              <a:rPr lang="en-US" altLang="zh-TW" dirty="0"/>
              <a:t>PC</a:t>
            </a:r>
            <a:r>
              <a:rPr lang="zh-TW" altLang="en-US" dirty="0"/>
              <a:t>建一個 </a:t>
            </a:r>
            <a:r>
              <a:rPr lang="zh-TW" altLang="en-US" dirty="0">
                <a:solidFill>
                  <a:srgbClr val="FF0000"/>
                </a:solidFill>
              </a:rPr>
              <a:t>升等專用檔案夾</a:t>
            </a:r>
            <a:r>
              <a:rPr lang="zh-TW" altLang="en-US" dirty="0"/>
              <a:t>，把任何升等</a:t>
            </a:r>
            <a:r>
              <a:rPr lang="zh-TW" altLang="en-US" dirty="0">
                <a:solidFill>
                  <a:srgbClr val="FF0000"/>
                </a:solidFill>
              </a:rPr>
              <a:t>佐證資料</a:t>
            </a:r>
            <a:r>
              <a:rPr lang="zh-TW" altLang="en-US" dirty="0"/>
              <a:t>都放進去。</a:t>
            </a:r>
          </a:p>
          <a:p>
            <a:r>
              <a:rPr lang="zh-TW" altLang="en-US" dirty="0"/>
              <a:t>助升副之後，再拼 </a:t>
            </a:r>
            <a:r>
              <a:rPr lang="en-US" altLang="zh-TW" dirty="0">
                <a:solidFill>
                  <a:srgbClr val="3333FF"/>
                </a:solidFill>
              </a:rPr>
              <a:t>3</a:t>
            </a:r>
            <a:r>
              <a:rPr lang="zh-TW" altLang="en-US" dirty="0"/>
              <a:t>年又可以提了。請</a:t>
            </a:r>
            <a:r>
              <a:rPr lang="zh-TW" altLang="en-US" dirty="0">
                <a:solidFill>
                  <a:srgbClr val="FF0000"/>
                </a:solidFill>
              </a:rPr>
              <a:t>不要休息太久</a:t>
            </a:r>
            <a:r>
              <a:rPr lang="zh-TW" altLang="en-US" dirty="0"/>
              <a:t>，時間久了，會沒有動力。</a:t>
            </a:r>
          </a:p>
          <a:p>
            <a:r>
              <a:rPr lang="zh-TW" altLang="en-US" dirty="0">
                <a:solidFill>
                  <a:srgbClr val="3333FF"/>
                </a:solidFill>
              </a:rPr>
              <a:t>多參與研討會</a:t>
            </a:r>
            <a:r>
              <a:rPr lang="zh-TW" altLang="en-US" dirty="0"/>
              <a:t>、專業</a:t>
            </a:r>
            <a:r>
              <a:rPr lang="zh-TW" altLang="en-US" dirty="0">
                <a:solidFill>
                  <a:srgbClr val="3333FF"/>
                </a:solidFill>
              </a:rPr>
              <a:t>學會</a:t>
            </a:r>
            <a:r>
              <a:rPr lang="zh-TW" altLang="en-US" dirty="0"/>
              <a:t>以廣結善緣。有可能您的外審委員，就跟您有幾面之緣。</a:t>
            </a:r>
            <a:endParaRPr lang="en-US" altLang="zh-TW" dirty="0"/>
          </a:p>
          <a:p>
            <a:r>
              <a:rPr lang="zh-TW" altLang="en-US" dirty="0"/>
              <a:t>參考幾位前輩的升等文件，可以增加一甲子功力。</a:t>
            </a:r>
            <a:endParaRPr lang="en-US" altLang="zh-TW" dirty="0"/>
          </a:p>
          <a:p>
            <a:pPr lvl="1"/>
            <a:r>
              <a:rPr lang="zh-TW" altLang="en-US" dirty="0"/>
              <a:t>別人資料怎麼填的</a:t>
            </a:r>
            <a:endParaRPr lang="en-US" altLang="zh-TW" dirty="0"/>
          </a:p>
          <a:p>
            <a:pPr lvl="1"/>
            <a:r>
              <a:rPr lang="zh-TW" altLang="en-US" dirty="0"/>
              <a:t>文件怎麼整理的</a:t>
            </a:r>
          </a:p>
        </p:txBody>
      </p:sp>
    </p:spTree>
    <p:extLst>
      <p:ext uri="{BB962C8B-B14F-4D97-AF65-F5344CB8AC3E}">
        <p14:creationId xmlns:p14="http://schemas.microsoft.com/office/powerpoint/2010/main" val="317391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26123</TotalTime>
  <Words>1138</Words>
  <Application>Microsoft Office PowerPoint</Application>
  <PresentationFormat>寬螢幕</PresentationFormat>
  <Paragraphs>109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Arial</vt:lpstr>
      <vt:lpstr>Book Antiqua</vt:lpstr>
      <vt:lpstr>Calibri</vt:lpstr>
      <vt:lpstr>Wingdings</vt:lpstr>
      <vt:lpstr>Office 佈景主題</vt:lpstr>
      <vt:lpstr>PowerPoint 簡報</vt:lpstr>
      <vt:lpstr>個人歷程</vt:lpstr>
      <vt:lpstr>升等的意義與重要性</vt:lpstr>
      <vt:lpstr>教育部推動 多元升等</vt:lpstr>
      <vt:lpstr>升等準備時程規劃</vt:lpstr>
      <vt:lpstr>Paper夠了就先提升等</vt:lpstr>
      <vt:lpstr>Paper沒有頭緒?!</vt:lpstr>
      <vt:lpstr>教學、服務</vt:lpstr>
      <vt:lpstr>幾點建議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楊博惠</cp:lastModifiedBy>
  <cp:revision>2298</cp:revision>
  <cp:lastPrinted>2020-12-11T07:52:09Z</cp:lastPrinted>
  <dcterms:created xsi:type="dcterms:W3CDTF">2013-11-29T15:40:15Z</dcterms:created>
  <dcterms:modified xsi:type="dcterms:W3CDTF">2025-03-26T05:50:38Z</dcterms:modified>
</cp:coreProperties>
</file>