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0" r:id="rId3"/>
    <p:sldId id="296" r:id="rId4"/>
    <p:sldId id="297" r:id="rId5"/>
    <p:sldId id="298" r:id="rId6"/>
    <p:sldId id="299" r:id="rId7"/>
    <p:sldId id="293" r:id="rId8"/>
    <p:sldId id="291" r:id="rId9"/>
    <p:sldId id="295" r:id="rId10"/>
    <p:sldId id="294" r:id="rId11"/>
    <p:sldId id="270" r:id="rId12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25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534EBBC-FEA9-4472-831D-4601117623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2821809-6B65-4D20-97A9-236D689DF3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DDE8C80-B667-4C8A-9618-56D7A67BA391}" type="datetimeFigureOut">
              <a:rPr lang="zh-TW" altLang="en-US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89E9869-A40B-4577-8ADE-15CDBFB977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7439A51-41F2-4A5E-B934-2C87AF2BD6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33407C-49C3-420A-9567-ECBC396449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890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0AD6E26-40F6-4D1E-81B4-023FE840D4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31DD8C-E8C3-40BF-AD60-4A57727575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CADAB8A-14CE-4331-81F2-4135301E2AC4}" type="datetimeFigureOut">
              <a:rPr lang="zh-TW" altLang="en-US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BB78D4BA-170F-42A4-90E4-647B683B5F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5C23E85F-F7D0-4101-8972-FFB4880E4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51E7E13-C666-4A88-A3F9-08BE63A877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BCF1AB7-9C59-4305-943E-13E6BE6170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ED829F-EA14-453B-A23C-6DA680565F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747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41B9A-1732-4F9F-99BE-65711E2DE9F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470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3E9AA-B497-4580-8BB0-FB9448547502}" type="datetime1">
              <a:rPr lang="zh-TW" altLang="en-US" smtClean="0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9E41-6601-429B-A452-6E21CE2ED21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3504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6A5F6-1E39-405F-8905-5F6C70672E01}" type="datetime1">
              <a:rPr lang="zh-TW" altLang="en-US" smtClean="0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440C-7185-4063-A089-D74A2B41137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901485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04300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272535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23671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681633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B59EB-1A12-4A0A-8A1E-72FAB902344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570594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8F2E-D9A6-4AED-AA3B-817C12DF3F6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610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F78F4-0F51-42C5-A2D5-95E0FBBF1E1C}" type="datetime1">
              <a:rPr lang="zh-TW" altLang="en-US" smtClean="0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3380-1EB3-486B-A72C-3706548B6AD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380112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F04EA-9C74-48B1-AD77-89E9B61C302B}" type="datetime1">
              <a:rPr lang="zh-TW" altLang="en-US" smtClean="0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C7F4E-77BB-472B-A5A3-3CBDC24C5F7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372187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C066DDE1-C1E5-FD42-A8CF-FB663BFC88AD}" type="datetimeFigureOut">
              <a:rPr kumimoji="1" lang="zh-TW" altLang="en-US" smtClean="0"/>
              <a:t>2025/3/20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 baseline="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254EE5-6FE8-4D11-97C1-29F941A6D5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2060575"/>
            <a:ext cx="6480175" cy="1656457"/>
          </a:xfrm>
        </p:spPr>
        <p:txBody>
          <a:bodyPr/>
          <a:lstStyle/>
          <a:p>
            <a:pPr eaLnBrk="1" hangingPunct="1"/>
            <a:r>
              <a:rPr lang="zh-TW" altLang="en-US" sz="5400" b="1" dirty="0">
                <a:solidFill>
                  <a:srgbClr val="002060"/>
                </a:solidFill>
              </a:rPr>
              <a:t>教師升等  </a:t>
            </a:r>
            <a:r>
              <a:rPr lang="zh-TW" altLang="en-US" sz="5400" b="1" dirty="0">
                <a:solidFill>
                  <a:srgbClr val="FF0000"/>
                </a:solidFill>
              </a:rPr>
              <a:t>教學</a:t>
            </a:r>
            <a:br>
              <a:rPr lang="en-US" altLang="zh-TW" sz="5400" b="1" dirty="0">
                <a:solidFill>
                  <a:srgbClr val="002060"/>
                </a:solidFill>
              </a:rPr>
            </a:br>
            <a:r>
              <a:rPr lang="zh-TW" altLang="en-US" sz="5400" b="1" dirty="0">
                <a:solidFill>
                  <a:srgbClr val="002060"/>
                </a:solidFill>
              </a:rPr>
              <a:t>評分細則說明</a:t>
            </a:r>
            <a:endParaRPr lang="zh-TW" altLang="zh-TW" sz="5400" b="1" dirty="0">
              <a:solidFill>
                <a:srgbClr val="002060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5744684-CC2A-4A40-888D-580E4BFEE4F9}"/>
              </a:ext>
            </a:extLst>
          </p:cNvPr>
          <p:cNvSpPr txBox="1"/>
          <p:nvPr/>
        </p:nvSpPr>
        <p:spPr>
          <a:xfrm>
            <a:off x="2375694" y="4415989"/>
            <a:ext cx="4392612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32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教務處</a:t>
            </a:r>
            <a:endParaRPr lang="en-US" altLang="zh-TW" sz="3200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ctr" eaLnBrk="1" hangingPunct="1">
              <a:defRPr/>
            </a:pPr>
            <a:r>
              <a:rPr lang="en-US" altLang="zh-TW" sz="32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114/3/20</a:t>
            </a:r>
            <a:endParaRPr lang="zh-TW" altLang="en-US" sz="3200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標題 2">
            <a:extLst>
              <a:ext uri="{FF2B5EF4-FFF2-40B4-BE49-F238E27FC236}">
                <a16:creationId xmlns:a16="http://schemas.microsoft.com/office/drawing/2014/main" id="{1B523188-14F2-4BB1-B6F8-29557CF5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eaLnBrk="1" hangingPunct="1"/>
            <a:endParaRPr lang="zh-TW" altLang="en-US" sz="3600" dirty="0">
              <a:solidFill>
                <a:srgbClr val="002060"/>
              </a:solidFill>
            </a:endParaRPr>
          </a:p>
        </p:txBody>
      </p:sp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AF302D0A-465D-49CA-BCA1-A72C6BBD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844824"/>
            <a:ext cx="7920000" cy="1972816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zh-TW" altLang="en-US" sz="4600" dirty="0">
                <a:solidFill>
                  <a:srgbClr val="002060"/>
                </a:solidFill>
                <a:latin typeface="微軟正黑體" panose="020B0604030504040204" pitchFamily="34" charset="-120"/>
                <a:cs typeface="+mj-cs"/>
              </a:rPr>
              <a:t>敬祝</a:t>
            </a:r>
            <a:endParaRPr lang="en-US" altLang="zh-TW" sz="4600" dirty="0">
              <a:solidFill>
                <a:srgbClr val="002060"/>
              </a:solidFill>
              <a:latin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4600" dirty="0">
                <a:solidFill>
                  <a:srgbClr val="002060"/>
                </a:solidFill>
                <a:latin typeface="微軟正黑體" panose="020B0604030504040204" pitchFamily="34" charset="-120"/>
                <a:cs typeface="+mj-cs"/>
              </a:rPr>
              <a:t>       各位教師升等順利成功</a:t>
            </a:r>
            <a:endParaRPr lang="en-US" altLang="zh-TW" sz="4600" dirty="0">
              <a:solidFill>
                <a:srgbClr val="002060"/>
              </a:solidFill>
              <a:latin typeface="微軟正黑體" panose="020B0604030504040204" pitchFamily="34" charset="-120"/>
              <a:cs typeface="+mj-cs"/>
            </a:endParaRPr>
          </a:p>
        </p:txBody>
      </p:sp>
      <p:sp>
        <p:nvSpPr>
          <p:cNvPr id="16386" name="投影片編號版面配置區 3">
            <a:extLst>
              <a:ext uri="{FF2B5EF4-FFF2-40B4-BE49-F238E27FC236}">
                <a16:creationId xmlns:a16="http://schemas.microsoft.com/office/drawing/2014/main" id="{282416D4-1EDC-41D6-B1DD-D4B084BE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184180-14E1-47F4-A33C-7871756124A0}" type="slidenum">
              <a:rPr lang="en-US" altLang="zh-TW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TW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3417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4AD11C-F702-4467-A4AE-9C5D727FF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629000"/>
            <a:ext cx="7920000" cy="36000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endParaRPr lang="en-US" altLang="zh-TW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zh-TW" altLang="en-US" sz="4400" dirty="0">
                <a:solidFill>
                  <a:srgbClr val="002060"/>
                </a:solidFill>
              </a:rPr>
              <a:t>簡報完畢</a:t>
            </a:r>
            <a:endParaRPr lang="en-US" altLang="zh-TW" sz="4400" dirty="0">
              <a:solidFill>
                <a:srgbClr val="002060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zh-TW" altLang="en-US" sz="4400" dirty="0">
                <a:solidFill>
                  <a:srgbClr val="002060"/>
                </a:solidFill>
                <a:cs typeface="+mj-cs"/>
              </a:rPr>
              <a:t>敬請指教</a:t>
            </a:r>
          </a:p>
        </p:txBody>
      </p:sp>
      <p:sp>
        <p:nvSpPr>
          <p:cNvPr id="17411" name="投影片編號版面配置區 3">
            <a:extLst>
              <a:ext uri="{FF2B5EF4-FFF2-40B4-BE49-F238E27FC236}">
                <a16:creationId xmlns:a16="http://schemas.microsoft.com/office/drawing/2014/main" id="{7B3BF58E-5786-4073-8358-A993CA8C7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8BF0BB-B7A8-477E-AC91-F40EA53AE084}" type="slidenum">
              <a:rPr lang="en-US" altLang="zh-TW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TW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F65F8A81-58ED-4073-A0A9-7022684B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002060"/>
                </a:solidFill>
              </a:rPr>
              <a:t>法源依據</a:t>
            </a:r>
          </a:p>
        </p:txBody>
      </p:sp>
      <p:sp>
        <p:nvSpPr>
          <p:cNvPr id="12291" name="內容版面配置區 2">
            <a:extLst>
              <a:ext uri="{FF2B5EF4-FFF2-40B4-BE49-F238E27FC236}">
                <a16:creationId xmlns:a16="http://schemas.microsoft.com/office/drawing/2014/main" id="{72B391EA-6715-43E0-9D10-8A62BB4F2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/>
              <a:t>本校教師聘任及升等審查辦法第三條之一、第十三條及第十六條</a:t>
            </a:r>
            <a:endParaRPr lang="en-US" altLang="zh-TW" b="1" dirty="0"/>
          </a:p>
          <a:p>
            <a:pPr eaLnBrk="1" hangingPunct="1"/>
            <a:r>
              <a:rPr lang="zh-TW" altLang="en-US" b="1" dirty="0"/>
              <a:t>本校教師升等評分細則第四條－教學成績評分項目及標準</a:t>
            </a:r>
            <a:endParaRPr lang="en-US" altLang="zh-TW" b="1" dirty="0"/>
          </a:p>
        </p:txBody>
      </p:sp>
      <p:sp>
        <p:nvSpPr>
          <p:cNvPr id="12292" name="投影片編號版面配置區 3">
            <a:extLst>
              <a:ext uri="{FF2B5EF4-FFF2-40B4-BE49-F238E27FC236}">
                <a16:creationId xmlns:a16="http://schemas.microsoft.com/office/drawing/2014/main" id="{D9871D60-F008-4381-A395-1133B40F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FE39B7-BFF7-4DEC-B213-3DA50770FE7E}" type="slidenum">
              <a:rPr lang="en-US" altLang="zh-TW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F922159-6751-22D2-450F-71AD23960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97052"/>
              </p:ext>
            </p:extLst>
          </p:nvPr>
        </p:nvGraphicFramePr>
        <p:xfrm>
          <a:off x="414000" y="1644310"/>
          <a:ext cx="8316000" cy="387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972550271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2811395106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1433296589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217112169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計分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91438" marR="91438" marT="45714" marB="45714" anchor="ctr"/>
                </a:tc>
                <a:extLst>
                  <a:ext uri="{0D108BD9-81ED-4DB2-BD59-A6C34878D82A}">
                    <a16:rowId xmlns:a16="http://schemas.microsoft.com/office/drawing/2014/main" val="4220152788"/>
                  </a:ext>
                </a:extLst>
              </a:tr>
              <a:tr h="66382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教學年資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由人事室審核認證，但他校年資折半計算</a:t>
                      </a: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2990107859"/>
                  </a:ext>
                </a:extLst>
              </a:tr>
              <a:tr h="66382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平均授課時數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分；</a:t>
                      </a:r>
                      <a:endParaRPr lang="en-US" altLang="zh-TW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不足每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小時減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正規學制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含依規定減授時數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達基本授課時數者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178563412"/>
                  </a:ext>
                </a:extLst>
              </a:tr>
              <a:tr h="66382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B3-1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授課出勤、缺調補課、成績繳送等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均正常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分；有異常依情節輕重每項扣減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0.5-2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1500701146"/>
                  </a:ext>
                </a:extLst>
              </a:tr>
              <a:tr h="94832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B3-2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參加校內外教學知能研習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如研討會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、工作坊、演講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每次得加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需取得研習證明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1833004760"/>
                  </a:ext>
                </a:extLst>
              </a:tr>
            </a:tbl>
          </a:graphicData>
        </a:graphic>
      </p:graphicFrame>
      <p:sp>
        <p:nvSpPr>
          <p:cNvPr id="5" name="標題 2">
            <a:extLst>
              <a:ext uri="{FF2B5EF4-FFF2-40B4-BE49-F238E27FC236}">
                <a16:creationId xmlns:a16="http://schemas.microsoft.com/office/drawing/2014/main" id="{3A5B25AF-C574-2AEF-A992-52FE3A3B6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</a:rPr>
              <a:t>教師升等評分細則第四條</a:t>
            </a:r>
            <a:br>
              <a:rPr lang="en-US" altLang="zh-TW" sz="3600" dirty="0">
                <a:solidFill>
                  <a:srgbClr val="002060"/>
                </a:solidFill>
              </a:rPr>
            </a:br>
            <a:r>
              <a:rPr lang="zh-TW" altLang="en-US" sz="3600" dirty="0">
                <a:solidFill>
                  <a:srgbClr val="002060"/>
                </a:solidFill>
              </a:rPr>
              <a:t>教學成績評分項目及標準</a:t>
            </a:r>
          </a:p>
        </p:txBody>
      </p:sp>
    </p:spTree>
    <p:extLst>
      <p:ext uri="{BB962C8B-B14F-4D97-AF65-F5344CB8AC3E}">
        <p14:creationId xmlns:p14="http://schemas.microsoft.com/office/powerpoint/2010/main" val="230318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009789-61B7-3024-7E64-A718991F3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64157"/>
              </p:ext>
            </p:extLst>
          </p:nvPr>
        </p:nvGraphicFramePr>
        <p:xfrm>
          <a:off x="414000" y="1916832"/>
          <a:ext cx="8316000" cy="2661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284143478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4104461162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901559174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102985301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計分</a:t>
                      </a:r>
                    </a:p>
                  </a:txBody>
                  <a:tcPr marL="91438" marR="91438"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91438" marR="91438" marT="45714" marB="45714" anchor="ctr"/>
                </a:tc>
                <a:extLst>
                  <a:ext uri="{0D108BD9-81ED-4DB2-BD59-A6C34878D82A}">
                    <a16:rowId xmlns:a16="http://schemas.microsoft.com/office/drawing/2014/main" val="3194747004"/>
                  </a:ext>
                </a:extLst>
              </a:tr>
              <a:tr h="94832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B3-3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指導博士生取得學位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每位畢業生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分，有共同指導老師者，分數除以指導老師人數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B3-1</a:t>
                      </a:r>
                      <a:r>
                        <a:rPr lang="zh-TW" altLang="en-US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B3-2</a:t>
                      </a:r>
                      <a:r>
                        <a:rPr lang="zh-TW" altLang="en-US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B3-3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合計最高</a:t>
                      </a:r>
                      <a:r>
                        <a:rPr lang="en-US" altLang="zh-TW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</a:t>
                      </a:r>
                      <a:r>
                        <a:rPr lang="zh-TW" altLang="en-US" sz="18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分</a:t>
                      </a:r>
                    </a:p>
                    <a:p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1162739306"/>
                  </a:ext>
                </a:extLst>
              </a:tr>
              <a:tr h="379322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B4-1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學院教學優良獎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由學院審核認證</a:t>
                      </a: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3348108537"/>
                  </a:ext>
                </a:extLst>
              </a:tr>
              <a:tr h="901383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B4-2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校級教學類傑出、優良教師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教學傑出加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分、</a:t>
                      </a:r>
                      <a:endParaRPr lang="en-US" altLang="zh-TW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教學優良加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B4-1</a:t>
                      </a:r>
                      <a:r>
                        <a:rPr lang="zh-TW" altLang="en-US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B4-2</a:t>
                      </a:r>
                    </a:p>
                    <a:p>
                      <a:r>
                        <a:rPr lang="zh-TW" altLang="en-US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合計最高</a:t>
                      </a:r>
                      <a:r>
                        <a:rPr lang="en-US" altLang="zh-TW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714" marB="45714"/>
                </a:tc>
                <a:extLst>
                  <a:ext uri="{0D108BD9-81ED-4DB2-BD59-A6C34878D82A}">
                    <a16:rowId xmlns:a16="http://schemas.microsoft.com/office/drawing/2014/main" val="3404295868"/>
                  </a:ext>
                </a:extLst>
              </a:tr>
            </a:tbl>
          </a:graphicData>
        </a:graphic>
      </p:graphicFrame>
      <p:sp>
        <p:nvSpPr>
          <p:cNvPr id="5" name="標題 2">
            <a:extLst>
              <a:ext uri="{FF2B5EF4-FFF2-40B4-BE49-F238E27FC236}">
                <a16:creationId xmlns:a16="http://schemas.microsoft.com/office/drawing/2014/main" id="{868C5AFF-2888-AAB2-6832-10E80D53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</a:rPr>
              <a:t>教師升等評分細則第四條</a:t>
            </a:r>
            <a:br>
              <a:rPr lang="en-US" altLang="zh-TW" sz="3600" dirty="0">
                <a:solidFill>
                  <a:srgbClr val="002060"/>
                </a:solidFill>
              </a:rPr>
            </a:br>
            <a:r>
              <a:rPr lang="zh-TW" altLang="en-US" sz="3600" dirty="0">
                <a:solidFill>
                  <a:srgbClr val="002060"/>
                </a:solidFill>
              </a:rPr>
              <a:t>教學成績評分項目及標準</a:t>
            </a:r>
          </a:p>
        </p:txBody>
      </p:sp>
    </p:spTree>
    <p:extLst>
      <p:ext uri="{BB962C8B-B14F-4D97-AF65-F5344CB8AC3E}">
        <p14:creationId xmlns:p14="http://schemas.microsoft.com/office/powerpoint/2010/main" val="78748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FC82767-3815-159F-6CB0-D1E9538D8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358625"/>
              </p:ext>
            </p:extLst>
          </p:nvPr>
        </p:nvGraphicFramePr>
        <p:xfrm>
          <a:off x="324000" y="1556792"/>
          <a:ext cx="8496000" cy="433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404048099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00892934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76388844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35774497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計分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91456" marR="91456" marT="45710" marB="45710" anchor="ctr"/>
                </a:tc>
                <a:extLst>
                  <a:ext uri="{0D108BD9-81ED-4DB2-BD59-A6C34878D82A}">
                    <a16:rowId xmlns:a16="http://schemas.microsoft.com/office/drawing/2014/main" val="1153944526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B5-1</a:t>
                      </a:r>
                      <a:endParaRPr lang="zh-TW" altLang="en-US" sz="17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特色或務實致用課程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每門每學期加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en-US" altLang="zh-TW" sz="17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經教務會議通過課程才計分</a:t>
                      </a: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3613275872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B5-2</a:t>
                      </a:r>
                      <a:endParaRPr lang="zh-TW" altLang="en-US" sz="17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全英語教學課程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每門每學期加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en-US" altLang="zh-TW" sz="17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符合「本校教師以英語教學開授課程要點」規</a:t>
                      </a:r>
                      <a:r>
                        <a:rPr lang="zh-TW" altLang="en-US" sz="17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定。</a:t>
                      </a:r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不得與</a:t>
                      </a:r>
                      <a:r>
                        <a:rPr lang="en-US" altLang="zh-TW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B5-8</a:t>
                      </a:r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重複計算</a:t>
                      </a:r>
                      <a:endParaRPr lang="zh-TW" altLang="en-US" sz="17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3469947347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B5-3</a:t>
                      </a:r>
                      <a:endParaRPr lang="zh-TW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製作課程教材，經系課程委員會認證優良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每門每學期加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en-US" altLang="zh-TW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由各系所審核認證</a:t>
                      </a: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3842547187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B5-4</a:t>
                      </a:r>
                      <a:endParaRPr lang="zh-TW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正式出版大學以上用書或其他創新改進具體績效或不良事蹟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最高加減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系教評初評</a:t>
                      </a:r>
                      <a:endParaRPr lang="en-US" altLang="zh-TW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院教評複評</a:t>
                      </a:r>
                      <a:endParaRPr lang="en-US" altLang="zh-TW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校教評評定成績</a:t>
                      </a: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4003201985"/>
                  </a:ext>
                </a:extLst>
              </a:tr>
              <a:tr h="426642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B5-5</a:t>
                      </a:r>
                      <a:endParaRPr lang="zh-TW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通過教育部數位學習認證，並公布於教育部遠距交流暨認證網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每門加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由資訊中心審核認證</a:t>
                      </a: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218861220"/>
                  </a:ext>
                </a:extLst>
              </a:tr>
            </a:tbl>
          </a:graphicData>
        </a:graphic>
      </p:graphicFrame>
      <p:sp>
        <p:nvSpPr>
          <p:cNvPr id="5" name="標題 2">
            <a:extLst>
              <a:ext uri="{FF2B5EF4-FFF2-40B4-BE49-F238E27FC236}">
                <a16:creationId xmlns:a16="http://schemas.microsoft.com/office/drawing/2014/main" id="{654FF983-F936-3E80-09E5-E414F2360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</a:rPr>
              <a:t>教師升等評分細則第四條</a:t>
            </a:r>
            <a:br>
              <a:rPr lang="en-US" altLang="zh-TW" sz="3600" dirty="0">
                <a:solidFill>
                  <a:srgbClr val="002060"/>
                </a:solidFill>
              </a:rPr>
            </a:br>
            <a:r>
              <a:rPr lang="zh-TW" altLang="en-US" sz="3600" dirty="0">
                <a:solidFill>
                  <a:srgbClr val="002060"/>
                </a:solidFill>
              </a:rPr>
              <a:t>教學成績評分項目及標準</a:t>
            </a:r>
          </a:p>
        </p:txBody>
      </p:sp>
    </p:spTree>
    <p:extLst>
      <p:ext uri="{BB962C8B-B14F-4D97-AF65-F5344CB8AC3E}">
        <p14:creationId xmlns:p14="http://schemas.microsoft.com/office/powerpoint/2010/main" val="249348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8" name="文字方塊 7"/>
          <p:cNvSpPr txBox="1"/>
          <p:nvPr/>
        </p:nvSpPr>
        <p:spPr>
          <a:xfrm>
            <a:off x="323880" y="4581128"/>
            <a:ext cx="864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B5-1~B5-8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最高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分。本目為共同授課或共同主持人者，依貢獻度比率分配給分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3029866-632E-751C-009D-FD64E6C1C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33001"/>
              </p:ext>
            </p:extLst>
          </p:nvPr>
        </p:nvGraphicFramePr>
        <p:xfrm>
          <a:off x="323880" y="1700808"/>
          <a:ext cx="8496240" cy="277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64834181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4154203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0120051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78767672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計分</a:t>
                      </a:r>
                    </a:p>
                  </a:txBody>
                  <a:tcPr marL="91456" marR="91456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91456" marR="91456" marT="45710" marB="45710" anchor="ctr"/>
                </a:tc>
                <a:extLst>
                  <a:ext uri="{0D108BD9-81ED-4DB2-BD59-A6C34878D82A}">
                    <a16:rowId xmlns:a16="http://schemas.microsoft.com/office/drawing/2014/main" val="408253914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B5-6</a:t>
                      </a:r>
                      <a:endParaRPr lang="zh-TW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通過教育部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MOOCs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課程錄製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每門加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56" marR="91456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由資訊中心審核認證</a:t>
                      </a: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2030266020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B5-7</a:t>
                      </a:r>
                      <a:endParaRPr lang="zh-TW" altLang="en-US" sz="17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擔任教育部補助課程、教學或人才培育等研究計畫主持人</a:t>
                      </a:r>
                    </a:p>
                  </a:txBody>
                  <a:tcPr marL="91456" marR="91456" marT="45710" marB="45710"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計畫補助金額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萬元以下者，每案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分；逾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萬元但不足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萬元者，每案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分；逾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萬元者，每案</a:t>
                      </a:r>
                      <a:r>
                        <a:rPr lang="en-US" altLang="zh-TW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r>
                        <a:rPr lang="zh-TW" altLang="en-US" sz="17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。協同主持人得依貢獻度比率分配給分</a:t>
                      </a:r>
                    </a:p>
                  </a:txBody>
                  <a:tcPr marL="91456" marR="91456" marT="45710" marB="45710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/>
                </a:tc>
                <a:extLst>
                  <a:ext uri="{0D108BD9-81ED-4DB2-BD59-A6C34878D82A}">
                    <a16:rowId xmlns:a16="http://schemas.microsoft.com/office/drawing/2014/main" val="622519346"/>
                  </a:ext>
                </a:extLst>
              </a:tr>
              <a:tr h="647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B5-8</a:t>
                      </a:r>
                      <a:endParaRPr lang="zh-TW" altLang="en-US" sz="17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56" marR="91456" marT="45710" marB="457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</a:t>
                      </a:r>
                      <a:r>
                        <a:rPr lang="en-US" altLang="zh-TW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EMI</a:t>
                      </a:r>
                      <a:r>
                        <a:rPr lang="zh-TW" altLang="en-US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研習課程</a:t>
                      </a:r>
                      <a:r>
                        <a:rPr lang="en-US" altLang="zh-TW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7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小時後，並開設全英授課專業課程</a:t>
                      </a:r>
                    </a:p>
                  </a:txBody>
                  <a:tcPr marL="91456" marR="91456" marT="45710" marB="457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每學期</a:t>
                      </a:r>
                      <a:r>
                        <a:rPr lang="en-US" altLang="zh-TW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分</a:t>
                      </a:r>
                    </a:p>
                  </a:txBody>
                  <a:tcPr marL="91456" marR="91456" marT="45710" marB="4571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不得與</a:t>
                      </a:r>
                      <a:r>
                        <a:rPr lang="en-US" altLang="zh-TW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B5-2</a:t>
                      </a:r>
                      <a:r>
                        <a:rPr lang="zh-TW" altLang="en-US" sz="17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重複計算</a:t>
                      </a:r>
                    </a:p>
                  </a:txBody>
                  <a:tcPr marL="91456" marR="91456" marT="45710" marB="457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30681"/>
                  </a:ext>
                </a:extLst>
              </a:tr>
            </a:tbl>
          </a:graphicData>
        </a:graphic>
      </p:graphicFrame>
      <p:sp>
        <p:nvSpPr>
          <p:cNvPr id="7" name="標題 2">
            <a:extLst>
              <a:ext uri="{FF2B5EF4-FFF2-40B4-BE49-F238E27FC236}">
                <a16:creationId xmlns:a16="http://schemas.microsoft.com/office/drawing/2014/main" id="{ADFC0373-2313-4D05-ADCF-7293DCA8C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</a:rPr>
              <a:t>教師升等評分細則第四條</a:t>
            </a:r>
            <a:br>
              <a:rPr lang="en-US" altLang="zh-TW" sz="3600" dirty="0">
                <a:solidFill>
                  <a:srgbClr val="002060"/>
                </a:solidFill>
              </a:rPr>
            </a:br>
            <a:r>
              <a:rPr lang="zh-TW" altLang="en-US" sz="3600" dirty="0">
                <a:solidFill>
                  <a:srgbClr val="002060"/>
                </a:solidFill>
              </a:rPr>
              <a:t>教學成績評分項目及標準</a:t>
            </a:r>
          </a:p>
        </p:txBody>
      </p:sp>
    </p:spTree>
    <p:extLst>
      <p:ext uri="{BB962C8B-B14F-4D97-AF65-F5344CB8AC3E}">
        <p14:creationId xmlns:p14="http://schemas.microsoft.com/office/powerpoint/2010/main" val="235171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>
            <a:extLst>
              <a:ext uri="{FF2B5EF4-FFF2-40B4-BE49-F238E27FC236}">
                <a16:creationId xmlns:a16="http://schemas.microsoft.com/office/drawing/2014/main" id="{282416D4-1EDC-41D6-B1DD-D4B084BE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184180-14E1-47F4-A33C-7871756124A0}" type="slidenum">
              <a:rPr lang="en-US" altLang="zh-TW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TW" sz="120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7B33A61-E471-4E40-8B31-CD88DFD83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41977"/>
              </p:ext>
            </p:extLst>
          </p:nvPr>
        </p:nvGraphicFramePr>
        <p:xfrm>
          <a:off x="504000" y="1772816"/>
          <a:ext cx="8136000" cy="2992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91438" marR="91438" marT="45694" marB="456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1438" marR="91438" marT="45694" marB="456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計分</a:t>
                      </a:r>
                    </a:p>
                  </a:txBody>
                  <a:tcPr marL="91438" marR="91438" marT="45694" marB="456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91438" marR="91438" marT="45694" marB="4569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414">
                <a:tc>
                  <a:txBody>
                    <a:bodyPr/>
                    <a:lstStyle/>
                    <a:p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B6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8" marR="91438" marT="45694" marB="4569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其他教學事蹟：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教學活動對學校整體學術與教學具有明顯貢獻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如指導學生參加校外競賽獲獎、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提升本校國際排名有具體貢獻</a:t>
                      </a:r>
                      <a:r>
                        <a:rPr lang="zh-TW" altLang="en-US" sz="18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、配合校級推動之教學精進計畫有具體成效、義務協助本國學生提升外語成績，有具體活動及事實等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或不良事蹟</a:t>
                      </a:r>
                    </a:p>
                  </a:txBody>
                  <a:tcPr marL="91438" marR="91438" marT="45694" marB="4569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最高加減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</a:p>
                  </a:txBody>
                  <a:tcPr marL="91438" marR="91438" marT="45694" marB="45694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系教評初評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院教評複評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校教評評定成績</a:t>
                      </a:r>
                    </a:p>
                  </a:txBody>
                  <a:tcPr marL="91438" marR="91438" marT="45694" marB="4569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標題 2">
            <a:extLst>
              <a:ext uri="{FF2B5EF4-FFF2-40B4-BE49-F238E27FC236}">
                <a16:creationId xmlns:a16="http://schemas.microsoft.com/office/drawing/2014/main" id="{AA5CDDE5-1498-B965-4D03-D7A321B92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</a:rPr>
              <a:t>教師升等評分細則第四條</a:t>
            </a:r>
            <a:br>
              <a:rPr lang="en-US" altLang="zh-TW" sz="3600" dirty="0">
                <a:solidFill>
                  <a:srgbClr val="002060"/>
                </a:solidFill>
              </a:rPr>
            </a:br>
            <a:r>
              <a:rPr lang="zh-TW" altLang="en-US" sz="3600" dirty="0">
                <a:solidFill>
                  <a:srgbClr val="002060"/>
                </a:solidFill>
              </a:rPr>
              <a:t>教學成績評分項目及標準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F0944A6C-38B8-45E0-AE4C-D39953C4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411"/>
            <a:ext cx="8229600" cy="823800"/>
          </a:xfrm>
        </p:spPr>
        <p:txBody>
          <a:bodyPr/>
          <a:lstStyle/>
          <a:p>
            <a:pPr eaLnBrk="1" hangingPunct="1"/>
            <a:r>
              <a:rPr lang="zh-TW" altLang="en-US" sz="3200" b="1" dirty="0">
                <a:solidFill>
                  <a:srgbClr val="002060"/>
                </a:solidFill>
              </a:rPr>
              <a:t>教師著作外審審查程序</a:t>
            </a:r>
            <a:r>
              <a:rPr lang="en-US" altLang="zh-TW" sz="3200" b="1" dirty="0">
                <a:solidFill>
                  <a:srgbClr val="002060"/>
                </a:solidFill>
              </a:rPr>
              <a:t>(</a:t>
            </a:r>
            <a:r>
              <a:rPr lang="zh-TW" altLang="en-US" sz="3200" b="1" dirty="0">
                <a:solidFill>
                  <a:srgbClr val="002060"/>
                </a:solidFill>
              </a:rPr>
              <a:t>新制</a:t>
            </a:r>
            <a:r>
              <a:rPr lang="en-US" altLang="zh-TW" sz="3200" b="1" dirty="0">
                <a:solidFill>
                  <a:srgbClr val="002060"/>
                </a:solidFill>
              </a:rPr>
              <a:t>)</a:t>
            </a:r>
            <a:endParaRPr lang="zh-TW" altLang="en-US" sz="3200" b="1" dirty="0">
              <a:solidFill>
                <a:srgbClr val="002060"/>
              </a:solidFill>
            </a:endParaRPr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78C1E391-F42B-4033-A029-6A6CEA37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836712"/>
            <a:ext cx="8507288" cy="4977992"/>
          </a:xfrm>
        </p:spPr>
        <p:txBody>
          <a:bodyPr/>
          <a:lstStyle/>
          <a:p>
            <a:r>
              <a:rPr lang="zh-TW" altLang="en-US" sz="2800" dirty="0">
                <a:solidFill>
                  <a:srgbClr val="0000CC"/>
                </a:solidFill>
              </a:rPr>
              <a:t>初審</a:t>
            </a:r>
            <a:r>
              <a:rPr lang="en-US" altLang="zh-TW" sz="2800" dirty="0">
                <a:solidFill>
                  <a:srgbClr val="0000CC"/>
                </a:solidFill>
              </a:rPr>
              <a:t>(</a:t>
            </a:r>
            <a:r>
              <a:rPr lang="zh-TW" altLang="en-US" sz="2800" dirty="0">
                <a:solidFill>
                  <a:srgbClr val="0000CC"/>
                </a:solidFill>
              </a:rPr>
              <a:t>系所</a:t>
            </a:r>
            <a:r>
              <a:rPr lang="en-US" altLang="zh-TW" sz="2800" dirty="0">
                <a:solidFill>
                  <a:srgbClr val="0000CC"/>
                </a:solidFill>
                <a:sym typeface="Wingdings" panose="05000000000000000000" pitchFamily="2" charset="2"/>
              </a:rPr>
              <a:t>)</a:t>
            </a:r>
            <a:r>
              <a:rPr lang="zh-TW" altLang="en-US" sz="2800" dirty="0">
                <a:solidFill>
                  <a:srgbClr val="0000CC"/>
                </a:solidFill>
              </a:rPr>
              <a:t> </a:t>
            </a:r>
            <a:endParaRPr lang="en-US" altLang="zh-TW" sz="2800" dirty="0">
              <a:solidFill>
                <a:srgbClr val="0000CC"/>
              </a:solidFill>
            </a:endParaRPr>
          </a:p>
          <a:p>
            <a:pPr marL="360363" indent="0">
              <a:buNone/>
            </a:pPr>
            <a:r>
              <a:rPr lang="zh-TW" altLang="en-US" sz="2400" dirty="0"/>
              <a:t>由各系所教評會就申請人研究、教學及服務成績進行初審，初審評分成績各達</a:t>
            </a:r>
            <a:r>
              <a:rPr lang="en-US" altLang="zh-TW" sz="2400" dirty="0">
                <a:solidFill>
                  <a:srgbClr val="FF0000"/>
                </a:solidFill>
              </a:rPr>
              <a:t>70</a:t>
            </a:r>
            <a:r>
              <a:rPr lang="zh-TW" altLang="en-US" sz="2400" dirty="0">
                <a:solidFill>
                  <a:srgbClr val="FF0000"/>
                </a:solidFill>
              </a:rPr>
              <a:t>分</a:t>
            </a:r>
            <a:r>
              <a:rPr lang="zh-TW" altLang="en-US" sz="2400" dirty="0"/>
              <a:t>以上始為通過初審。</a:t>
            </a:r>
            <a:endParaRPr lang="en-US" altLang="zh-TW" sz="2800" dirty="0"/>
          </a:p>
          <a:p>
            <a:pPr algn="just" eaLnBrk="1" hangingPunct="1"/>
            <a:r>
              <a:rPr lang="zh-TW" altLang="en-US" sz="2800" dirty="0">
                <a:solidFill>
                  <a:srgbClr val="0000CC"/>
                </a:solidFill>
              </a:rPr>
              <a:t>複審</a:t>
            </a:r>
            <a:r>
              <a:rPr lang="en-US" altLang="zh-TW" sz="2800" dirty="0">
                <a:solidFill>
                  <a:srgbClr val="0000CC"/>
                </a:solidFill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solidFill>
                  <a:srgbClr val="0000CC"/>
                </a:solidFill>
              </a:rPr>
              <a:t>教務處外審   院教評</a:t>
            </a:r>
            <a:r>
              <a:rPr lang="en-US" altLang="zh-TW" sz="2800" dirty="0">
                <a:solidFill>
                  <a:srgbClr val="0000CC"/>
                </a:solidFill>
              </a:rPr>
              <a:t>)</a:t>
            </a:r>
          </a:p>
          <a:p>
            <a:pPr marL="720725" indent="-360363">
              <a:buFont typeface="+mj-lt"/>
              <a:buAutoNum type="arabicPeriod"/>
            </a:pPr>
            <a:r>
              <a:rPr lang="zh-TW" altLang="en-US" sz="2400" dirty="0"/>
              <a:t>院教評會將通過初審之升等教師著作送教務處進行外審。</a:t>
            </a:r>
            <a:endParaRPr lang="en-US" altLang="zh-TW" sz="2400" dirty="0"/>
          </a:p>
          <a:p>
            <a:pPr marL="720725" indent="-360363">
              <a:buFont typeface="+mj-lt"/>
              <a:buAutoNum type="arabicPeriod"/>
            </a:pPr>
            <a:r>
              <a:rPr lang="zh-TW" altLang="en-US" sz="2400" dirty="0"/>
              <a:t>由</a:t>
            </a:r>
            <a:r>
              <a:rPr lang="zh-TW" altLang="en-US" sz="2400" dirty="0">
                <a:solidFill>
                  <a:srgbClr val="FF0000"/>
                </a:solidFill>
              </a:rPr>
              <a:t>院教評會</a:t>
            </a:r>
            <a:r>
              <a:rPr lang="zh-TW" altLang="en-US" sz="2400" dirty="0"/>
              <a:t>推薦</a:t>
            </a:r>
            <a:r>
              <a:rPr lang="zh-TW" altLang="en-US" sz="2400" dirty="0">
                <a:solidFill>
                  <a:srgbClr val="FF0000"/>
                </a:solidFill>
              </a:rPr>
              <a:t>至少六位諮詢委員</a:t>
            </a:r>
            <a:r>
              <a:rPr lang="zh-TW" altLang="en-US" sz="2400" dirty="0"/>
              <a:t>，密送教務處，校教評會授權校長、校教評會主席及教務長三人共同決定諮詢委員名單序位。</a:t>
            </a:r>
            <a:endParaRPr lang="en-US" altLang="zh-TW" sz="2400" dirty="0"/>
          </a:p>
          <a:p>
            <a:pPr marL="720725" indent="-360363">
              <a:buFont typeface="+mj-lt"/>
              <a:buAutoNum type="arabicPeriod"/>
            </a:pPr>
            <a:r>
              <a:rPr lang="zh-TW" altLang="en-US" sz="2400" dirty="0"/>
              <a:t>教務處依上款決定諮詢委員名單徵詢</a:t>
            </a:r>
            <a:r>
              <a:rPr lang="zh-TW" altLang="en-US" sz="2400" dirty="0">
                <a:solidFill>
                  <a:srgbClr val="FF0000"/>
                </a:solidFill>
              </a:rPr>
              <a:t>二位</a:t>
            </a:r>
            <a:r>
              <a:rPr lang="zh-TW" altLang="en-US" sz="2400" dirty="0"/>
              <a:t>諮詢委員，請每一位諮詢委員各提供</a:t>
            </a:r>
            <a:r>
              <a:rPr lang="zh-TW" altLang="en-US" sz="2400" dirty="0">
                <a:solidFill>
                  <a:srgbClr val="FF0000"/>
                </a:solidFill>
              </a:rPr>
              <a:t>六至八位</a:t>
            </a:r>
            <a:r>
              <a:rPr lang="zh-TW" altLang="en-US" sz="2400" dirty="0"/>
              <a:t>外審委員名單，校教評會授權校長、校教評會主席及教務長三人共同決定最終外審委員名單。</a:t>
            </a:r>
            <a:endParaRPr lang="en-US" altLang="zh-TW" sz="2400" dirty="0"/>
          </a:p>
        </p:txBody>
      </p:sp>
      <p:sp>
        <p:nvSpPr>
          <p:cNvPr id="13316" name="投影片編號版面配置區 3">
            <a:extLst>
              <a:ext uri="{FF2B5EF4-FFF2-40B4-BE49-F238E27FC236}">
                <a16:creationId xmlns:a16="http://schemas.microsoft.com/office/drawing/2014/main" id="{2CB2BD72-0DAD-4A0E-91CD-F761D860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1025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3C2116-3102-47D6-861E-78BB8128EEC5}" type="slidenum">
              <a:rPr lang="en-US" altLang="zh-TW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TW" sz="1200">
              <a:solidFill>
                <a:schemeClr val="tx1"/>
              </a:solidFill>
            </a:endParaRPr>
          </a:p>
        </p:txBody>
      </p:sp>
      <p:sp>
        <p:nvSpPr>
          <p:cNvPr id="2" name="向右箭號 1"/>
          <p:cNvSpPr/>
          <p:nvPr/>
        </p:nvSpPr>
        <p:spPr>
          <a:xfrm>
            <a:off x="3347864" y="2276872"/>
            <a:ext cx="288032" cy="2414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4AC832-B932-44CB-9873-0127901A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00" y="1598067"/>
            <a:ext cx="8506800" cy="3343101"/>
          </a:xfrm>
        </p:spPr>
        <p:txBody>
          <a:bodyPr/>
          <a:lstStyle/>
          <a:p>
            <a:pPr marL="720725" indent="-360363">
              <a:spcBef>
                <a:spcPts val="672"/>
              </a:spcBef>
              <a:buFont typeface="+mj-lt"/>
              <a:buAutoNum type="arabicPeriod" startAt="4"/>
            </a:pPr>
            <a:r>
              <a:rPr lang="zh-TW" altLang="en-US" sz="2400" dirty="0">
                <a:cs typeface="Times New Roman" panose="02020603050405020304" pitchFamily="18" charset="0"/>
              </a:rPr>
              <a:t>擬升等講師、助理教授、副教授者，須有</a:t>
            </a:r>
            <a:r>
              <a:rPr lang="zh-TW" altLang="en-US" sz="2400" u="sng" dirty="0">
                <a:solidFill>
                  <a:srgbClr val="FF0000"/>
                </a:solidFill>
                <a:cs typeface="Times New Roman" panose="02020603050405020304" pitchFamily="18" charset="0"/>
              </a:rPr>
              <a:t>四</a:t>
            </a:r>
            <a:r>
              <a:rPr lang="zh-TW" altLang="en-US" sz="2400" dirty="0">
                <a:cs typeface="Times New Roman" panose="02020603050405020304" pitchFamily="18" charset="0"/>
              </a:rPr>
              <a:t>人以上委員評</a:t>
            </a:r>
            <a:r>
              <a:rPr lang="zh-TW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七十分以上</a:t>
            </a:r>
            <a:r>
              <a:rPr lang="zh-TW" altLang="en-US" sz="2400" dirty="0">
                <a:cs typeface="Times New Roman" panose="02020603050405020304" pitchFamily="18" charset="0"/>
              </a:rPr>
              <a:t>始為及格；擬升等教授者，須有</a:t>
            </a:r>
            <a:r>
              <a:rPr lang="zh-TW" altLang="en-US" sz="2400" u="sng" dirty="0">
                <a:solidFill>
                  <a:srgbClr val="FF0000"/>
                </a:solidFill>
                <a:cs typeface="Times New Roman" panose="02020603050405020304" pitchFamily="18" charset="0"/>
              </a:rPr>
              <a:t>四</a:t>
            </a:r>
            <a:r>
              <a:rPr lang="zh-TW" altLang="en-US" sz="2400" dirty="0">
                <a:cs typeface="Times New Roman" panose="02020603050405020304" pitchFamily="18" charset="0"/>
              </a:rPr>
              <a:t>人以上委員評</a:t>
            </a:r>
            <a:r>
              <a:rPr lang="zh-TW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七十五分以上</a:t>
            </a:r>
            <a:r>
              <a:rPr lang="zh-TW" altLang="en-US" sz="2400" dirty="0">
                <a:cs typeface="Times New Roman" panose="02020603050405020304" pitchFamily="18" charset="0"/>
              </a:rPr>
              <a:t>始為及格。</a:t>
            </a:r>
            <a:endParaRPr lang="en-US" altLang="zh-TW" sz="2400" dirty="0">
              <a:cs typeface="Times New Roman" panose="02020603050405020304" pitchFamily="18" charset="0"/>
            </a:endParaRPr>
          </a:p>
          <a:p>
            <a:pPr marL="720725" indent="-360363">
              <a:spcBef>
                <a:spcPts val="672"/>
              </a:spcBef>
              <a:buFont typeface="+mj-lt"/>
              <a:buAutoNum type="arabicPeriod" startAt="4"/>
            </a:pPr>
            <a:r>
              <a:rPr lang="zh-TW" altLang="en-US" sz="2400" dirty="0">
                <a:cs typeface="Times New Roman" panose="02020603050405020304" pitchFamily="18" charset="0"/>
              </a:rPr>
              <a:t>著作外審結果</a:t>
            </a:r>
            <a:r>
              <a:rPr lang="en-US" altLang="zh-TW" sz="2400" dirty="0"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cs typeface="Times New Roman" panose="02020603050405020304" pitchFamily="18" charset="0"/>
              </a:rPr>
              <a:t>不論及格與否</a:t>
            </a:r>
            <a:r>
              <a:rPr lang="en-US" altLang="zh-TW" sz="2400" dirty="0"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cs typeface="Times New Roman" panose="02020603050405020304" pitchFamily="18" charset="0"/>
              </a:rPr>
              <a:t>，提送</a:t>
            </a:r>
            <a:r>
              <a:rPr lang="zh-TW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院教評會</a:t>
            </a:r>
            <a:r>
              <a:rPr lang="zh-TW" altLang="en-US" sz="2400" dirty="0">
                <a:cs typeface="Times New Roman" panose="02020603050405020304" pitchFamily="18" charset="0"/>
              </a:rPr>
              <a:t>複審。</a:t>
            </a:r>
            <a:endParaRPr lang="en-US" altLang="zh-TW" sz="2400" dirty="0">
              <a:cs typeface="Times New Roman" panose="02020603050405020304" pitchFamily="18" charset="0"/>
            </a:endParaRPr>
          </a:p>
          <a:p>
            <a:pPr marL="360362" indent="0">
              <a:spcBef>
                <a:spcPts val="672"/>
              </a:spcBef>
              <a:buNone/>
            </a:pPr>
            <a:endParaRPr lang="en-US" altLang="zh-TW" sz="2300" dirty="0">
              <a:cs typeface="Times New Roman" panose="02020603050405020304" pitchFamily="18" charset="0"/>
            </a:endParaRPr>
          </a:p>
          <a:p>
            <a:pPr>
              <a:spcBef>
                <a:spcPts val="672"/>
              </a:spcBef>
            </a:pPr>
            <a:r>
              <a:rPr lang="zh-TW" altLang="en-US" sz="2800" dirty="0">
                <a:solidFill>
                  <a:srgbClr val="0000CC"/>
                </a:solidFill>
              </a:rPr>
              <a:t>決審</a:t>
            </a:r>
            <a:endParaRPr lang="en-US" altLang="zh-TW" sz="2800" dirty="0">
              <a:solidFill>
                <a:srgbClr val="0000CC"/>
              </a:solidFill>
            </a:endParaRPr>
          </a:p>
          <a:p>
            <a:pPr marL="360363" indent="0">
              <a:spcBef>
                <a:spcPts val="672"/>
              </a:spcBef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由校教評會辦理。</a:t>
            </a:r>
            <a:endParaRPr lang="en-US" altLang="zh-TW" sz="2400" dirty="0">
              <a:latin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4437B1-E8C1-4A91-9575-7A5BA53B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CE54F-D3AC-48FC-87CB-18C082857BC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3B4CC68F-DA8B-5BB8-5C8A-B01C45C39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23800"/>
          </a:xfrm>
        </p:spPr>
        <p:txBody>
          <a:bodyPr/>
          <a:lstStyle/>
          <a:p>
            <a:pPr eaLnBrk="1" hangingPunct="1"/>
            <a:r>
              <a:rPr lang="zh-TW" altLang="en-US" sz="3200" b="1" dirty="0">
                <a:solidFill>
                  <a:srgbClr val="002060"/>
                </a:solidFill>
              </a:rPr>
              <a:t>教師著作外審審查程序</a:t>
            </a:r>
            <a:r>
              <a:rPr lang="en-US" altLang="zh-TW" sz="3200" b="1" dirty="0">
                <a:solidFill>
                  <a:srgbClr val="002060"/>
                </a:solidFill>
              </a:rPr>
              <a:t>(</a:t>
            </a:r>
            <a:r>
              <a:rPr lang="zh-TW" altLang="en-US" sz="3200" b="1" dirty="0">
                <a:solidFill>
                  <a:srgbClr val="002060"/>
                </a:solidFill>
              </a:rPr>
              <a:t>新制</a:t>
            </a:r>
            <a:r>
              <a:rPr lang="en-US" altLang="zh-TW" sz="3200" b="1" dirty="0">
                <a:solidFill>
                  <a:srgbClr val="002060"/>
                </a:solidFill>
              </a:rPr>
              <a:t>)</a:t>
            </a:r>
            <a:endParaRPr lang="zh-TW" alt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95344"/>
      </p:ext>
    </p:extLst>
  </p:cSld>
  <p:clrMapOvr>
    <a:masterClrMapping/>
  </p:clrMapOvr>
</p:sld>
</file>

<file path=ppt/theme/theme1.xml><?xml version="1.0" encoding="utf-8"?>
<a:theme xmlns:a="http://schemas.openxmlformats.org/drawingml/2006/main" name="yuntech-ppt_0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yuntech-ppt_001</Template>
  <TotalTime>1265</TotalTime>
  <Words>941</Words>
  <Application>Microsoft Office PowerPoint</Application>
  <PresentationFormat>如螢幕大小 (4:3)</PresentationFormat>
  <Paragraphs>134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Times New Roman</vt:lpstr>
      <vt:lpstr>Wingdings</vt:lpstr>
      <vt:lpstr>yuntech-ppt_001</vt:lpstr>
      <vt:lpstr>教師升等  教學 評分細則說明</vt:lpstr>
      <vt:lpstr>法源依據</vt:lpstr>
      <vt:lpstr>教師升等評分細則第四條 教學成績評分項目及標準</vt:lpstr>
      <vt:lpstr>教師升等評分細則第四條 教學成績評分項目及標準</vt:lpstr>
      <vt:lpstr>教師升等評分細則第四條 教學成績評分項目及標準</vt:lpstr>
      <vt:lpstr>教師升等評分細則第四條 教學成績評分項目及標準</vt:lpstr>
      <vt:lpstr>教師升等評分細則第四條 教學成績評分項目及標準</vt:lpstr>
      <vt:lpstr>教師著作外審審查程序(新制)</vt:lpstr>
      <vt:lpstr>教師著作外審審查程序(新制)</vt:lpstr>
      <vt:lpstr>PowerPoint 簡報</vt:lpstr>
      <vt:lpstr>PowerPoint 簡報</vt:lpstr>
    </vt:vector>
  </TitlesOfParts>
  <Company>oak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r.apple</dc:creator>
  <cp:lastModifiedBy>凃嘉宏</cp:lastModifiedBy>
  <cp:revision>114</cp:revision>
  <cp:lastPrinted>2017-03-24T08:26:12Z</cp:lastPrinted>
  <dcterms:created xsi:type="dcterms:W3CDTF">2008-04-09T03:51:07Z</dcterms:created>
  <dcterms:modified xsi:type="dcterms:W3CDTF">2025-03-20T01:35:21Z</dcterms:modified>
</cp:coreProperties>
</file>