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9" r:id="rId2"/>
  </p:sldMasterIdLst>
  <p:notesMasterIdLst>
    <p:notesMasterId r:id="rId3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7" roundtripDataSignature="AMtx7mi1XuPZ/zkv2u+VbziqdRxuSX/w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EA4DD8-8490-4BA1-9D61-E3D1C116F9DA}">
  <a:tblStyle styleId="{93EA4DD8-8490-4BA1-9D61-E3D1C116F9D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68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7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7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omic Sans MS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0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6" name="Google Shape;22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1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4" name="Google Shape;23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2" name="Google Shape;24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3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0" name="Google Shape;25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4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8" name="Google Shape;25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5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5" name="Google Shape;26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6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6" name="Google Shape;27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7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3" name="Google Shape;28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8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0" name="Google Shape;29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9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8" name="Google Shape;29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0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6" name="Google Shape;30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1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4" name="Google Shape;31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2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1" name="Google Shape;32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3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9" name="Google Shape;32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4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7" name="Google Shape;33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5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4" name="Google Shape;34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6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1" name="Google Shape;351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21a33601231_1_0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2" name="Google Shape;362;g21a3360123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21a33601231_1_11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0" name="Google Shape;370;g21a33601231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27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9" name="Google Shape;37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5" name="Google Shape;1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2" name="Google Shape;1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5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9" name="Google Shape;18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6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6" name="Google Shape;19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7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4" name="Google Shape;20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8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9:notes"/>
          <p:cNvSpPr txBox="1">
            <a:spLocks noGrp="1"/>
          </p:cNvSpPr>
          <p:nvPr>
            <p:ph type="body" idx="1"/>
          </p:nvPr>
        </p:nvSpPr>
        <p:spPr>
          <a:xfrm>
            <a:off x="679450" y="4776787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7" name="Google Shape;21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9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9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9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0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40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sz="2400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1" name="Google Shape;121;p40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40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40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2"/>
          <p:cNvSpPr txBox="1">
            <a:spLocks noGrp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lt2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32"/>
          <p:cNvSpPr txBox="1">
            <a:spLocks noGrp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  <a:defRPr sz="2800"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0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0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0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0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0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3"/>
          <p:cNvSpPr txBox="1">
            <a:spLocks noGrp="1"/>
          </p:cNvSpPr>
          <p:nvPr>
            <p:ph type="title"/>
          </p:nvPr>
        </p:nvSpPr>
        <p:spPr>
          <a:xfrm rot="5400000">
            <a:off x="4752975" y="1857375"/>
            <a:ext cx="5334000" cy="1924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3"/>
          <p:cNvSpPr txBox="1">
            <a:spLocks noGrp="1"/>
          </p:cNvSpPr>
          <p:nvPr>
            <p:ph type="body" idx="1"/>
          </p:nvPr>
        </p:nvSpPr>
        <p:spPr>
          <a:xfrm rot="5400000">
            <a:off x="828675" y="9525"/>
            <a:ext cx="5334000" cy="561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4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4"/>
          <p:cNvSpPr txBox="1">
            <a:spLocks noGrp="1"/>
          </p:cNvSpPr>
          <p:nvPr>
            <p:ph type="body" idx="1"/>
          </p:nvPr>
        </p:nvSpPr>
        <p:spPr>
          <a:xfrm rot="5400000">
            <a:off x="2705100" y="-190500"/>
            <a:ext cx="3657600" cy="76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5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5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35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c Sans MS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c Sans MS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7" name="Google Shape;87;p35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35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5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6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36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93" name="Google Shape;93;p36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c Sans MS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c Sans MS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4" name="Google Shape;94;p36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36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6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7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37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37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37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8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8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5" name="Google Shape;105;p38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38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7" name="Google Shape;107;p3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38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8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38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9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9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39"/>
          <p:cNvSpPr txBox="1">
            <a:spLocks noGrp="1"/>
          </p:cNvSpPr>
          <p:nvPr>
            <p:ph type="body" idx="2"/>
          </p:nvPr>
        </p:nvSpPr>
        <p:spPr>
          <a:xfrm>
            <a:off x="46101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39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39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9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8"/>
          <p:cNvSpPr/>
          <p:nvPr/>
        </p:nvSpPr>
        <p:spPr>
          <a:xfrm rot="-3180000">
            <a:off x="7777956" y="-15081"/>
            <a:ext cx="1162050" cy="2084387"/>
          </a:xfrm>
          <a:custGeom>
            <a:avLst/>
            <a:gdLst/>
            <a:ahLst/>
            <a:cxnLst/>
            <a:rect l="l" t="t" r="r" b="b"/>
            <a:pathLst>
              <a:path w="2903" h="3686" extrusionOk="0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" name="Google Shape;11;p28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" name="Google Shape;12;p28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" name="Google Shape;13;p28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" name="Google Shape;14;p28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" name="Google Shape;15;p28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8"/>
          <p:cNvSpPr/>
          <p:nvPr/>
        </p:nvSpPr>
        <p:spPr>
          <a:xfrm rot="-3180000">
            <a:off x="7865268" y="24606"/>
            <a:ext cx="1165225" cy="2097087"/>
          </a:xfrm>
          <a:custGeom>
            <a:avLst/>
            <a:gdLst/>
            <a:ahLst/>
            <a:cxnLst/>
            <a:rect l="l" t="t" r="r" b="b"/>
            <a:pathLst>
              <a:path w="2911" h="3703" extrusionOk="0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" name="Google Shape;17;p28"/>
          <p:cNvSpPr/>
          <p:nvPr/>
        </p:nvSpPr>
        <p:spPr>
          <a:xfrm rot="-3180000">
            <a:off x="7831137" y="192087"/>
            <a:ext cx="1025525" cy="1571625"/>
          </a:xfrm>
          <a:custGeom>
            <a:avLst/>
            <a:gdLst/>
            <a:ahLst/>
            <a:cxnLst/>
            <a:rect l="l" t="t" r="r" b="b"/>
            <a:pathLst>
              <a:path w="2561" h="2777" extrusionOk="0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18" name="Google Shape;18;p28"/>
          <p:cNvGrpSpPr/>
          <p:nvPr/>
        </p:nvGrpSpPr>
        <p:grpSpPr>
          <a:xfrm>
            <a:off x="7937" y="5540375"/>
            <a:ext cx="1784350" cy="1246187"/>
            <a:chOff x="5" y="3490"/>
            <a:chExt cx="1124" cy="785"/>
          </a:xfrm>
        </p:grpSpPr>
        <p:sp>
          <p:nvSpPr>
            <p:cNvPr id="19" name="Google Shape;19;p28"/>
            <p:cNvSpPr/>
            <p:nvPr/>
          </p:nvSpPr>
          <p:spPr>
            <a:xfrm>
              <a:off x="24" y="3505"/>
              <a:ext cx="1089" cy="649"/>
            </a:xfrm>
            <a:custGeom>
              <a:avLst/>
              <a:gdLst/>
              <a:ahLst/>
              <a:cxnLst/>
              <a:rect l="l" t="t" r="r" b="b"/>
              <a:pathLst>
                <a:path w="2177" h="1298" extrusionOk="0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0" name="Google Shape;20;p28"/>
            <p:cNvSpPr/>
            <p:nvPr/>
          </p:nvSpPr>
          <p:spPr>
            <a:xfrm>
              <a:off x="1022" y="3582"/>
              <a:ext cx="71" cy="129"/>
            </a:xfrm>
            <a:custGeom>
              <a:avLst/>
              <a:gdLst/>
              <a:ahLst/>
              <a:cxnLst/>
              <a:rect l="l" t="t" r="r" b="b"/>
              <a:pathLst>
                <a:path w="143" h="258" extrusionOk="0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1" name="Google Shape;21;p28"/>
            <p:cNvSpPr/>
            <p:nvPr/>
          </p:nvSpPr>
          <p:spPr>
            <a:xfrm>
              <a:off x="20" y="3774"/>
              <a:ext cx="792" cy="410"/>
            </a:xfrm>
            <a:custGeom>
              <a:avLst/>
              <a:gdLst/>
              <a:ahLst/>
              <a:cxnLst/>
              <a:rect l="l" t="t" r="r" b="b"/>
              <a:pathLst>
                <a:path w="1586" h="821" extrusionOk="0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2" name="Google Shape;22;p28"/>
            <p:cNvSpPr/>
            <p:nvPr/>
          </p:nvSpPr>
          <p:spPr>
            <a:xfrm>
              <a:off x="129" y="3808"/>
              <a:ext cx="525" cy="374"/>
            </a:xfrm>
            <a:custGeom>
              <a:avLst/>
              <a:gdLst/>
              <a:ahLst/>
              <a:cxnLst/>
              <a:rect l="l" t="t" r="r" b="b"/>
              <a:pathLst>
                <a:path w="1049" h="747" extrusionOk="0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3" name="Google Shape;23;p28"/>
            <p:cNvSpPr/>
            <p:nvPr/>
          </p:nvSpPr>
          <p:spPr>
            <a:xfrm>
              <a:off x="485" y="3532"/>
              <a:ext cx="135" cy="121"/>
            </a:xfrm>
            <a:custGeom>
              <a:avLst/>
              <a:gdLst/>
              <a:ahLst/>
              <a:cxnLst/>
              <a:rect l="l" t="t" r="r" b="b"/>
              <a:pathLst>
                <a:path w="272" h="241" extrusionOk="0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4" name="Google Shape;24;p28"/>
            <p:cNvSpPr/>
            <p:nvPr/>
          </p:nvSpPr>
          <p:spPr>
            <a:xfrm>
              <a:off x="641" y="4163"/>
              <a:ext cx="76" cy="112"/>
            </a:xfrm>
            <a:custGeom>
              <a:avLst/>
              <a:gdLst/>
              <a:ahLst/>
              <a:cxnLst/>
              <a:rect l="l" t="t" r="r" b="b"/>
              <a:pathLst>
                <a:path w="152" h="224" extrusionOk="0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5" name="Google Shape;25;p28"/>
            <p:cNvSpPr/>
            <p:nvPr/>
          </p:nvSpPr>
          <p:spPr>
            <a:xfrm>
              <a:off x="504" y="3607"/>
              <a:ext cx="193" cy="383"/>
            </a:xfrm>
            <a:custGeom>
              <a:avLst/>
              <a:gdLst/>
              <a:ahLst/>
              <a:cxnLst/>
              <a:rect l="l" t="t" r="r" b="b"/>
              <a:pathLst>
                <a:path w="386" h="764" extrusionOk="0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6" name="Google Shape;26;p28"/>
            <p:cNvSpPr/>
            <p:nvPr/>
          </p:nvSpPr>
          <p:spPr>
            <a:xfrm>
              <a:off x="668" y="3590"/>
              <a:ext cx="364" cy="174"/>
            </a:xfrm>
            <a:custGeom>
              <a:avLst/>
              <a:gdLst/>
              <a:ahLst/>
              <a:cxnLst/>
              <a:rect l="l" t="t" r="r" b="b"/>
              <a:pathLst>
                <a:path w="728" h="348" extrusionOk="0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7" name="Google Shape;27;p28"/>
            <p:cNvSpPr/>
            <p:nvPr/>
          </p:nvSpPr>
          <p:spPr>
            <a:xfrm>
              <a:off x="347" y="3693"/>
              <a:ext cx="156" cy="67"/>
            </a:xfrm>
            <a:custGeom>
              <a:avLst/>
              <a:gdLst/>
              <a:ahLst/>
              <a:cxnLst/>
              <a:rect l="l" t="t" r="r" b="b"/>
              <a:pathLst>
                <a:path w="312" h="135" extrusionOk="0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28" name="Google Shape;28;p28"/>
            <p:cNvGrpSpPr/>
            <p:nvPr/>
          </p:nvGrpSpPr>
          <p:grpSpPr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9" name="Google Shape;29;p28"/>
              <p:cNvGrpSpPr/>
              <p:nvPr/>
            </p:nvGrpSpPr>
            <p:grpSpPr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0" name="Google Shape;30;p28"/>
                <p:cNvSpPr/>
                <p:nvPr/>
              </p:nvSpPr>
              <p:spPr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" h="175" extrusionOk="0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1" name="Google Shape;31;p28"/>
                <p:cNvSpPr/>
                <p:nvPr/>
              </p:nvSpPr>
              <p:spPr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0" h="266" extrusionOk="0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2" name="Google Shape;32;p28"/>
                <p:cNvSpPr/>
                <p:nvPr/>
              </p:nvSpPr>
              <p:spPr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" h="234" extrusionOk="0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sp>
            <p:nvSpPr>
              <p:cNvPr id="33" name="Google Shape;33;p28"/>
              <p:cNvSpPr/>
              <p:nvPr/>
            </p:nvSpPr>
            <p:spPr>
              <a:xfrm>
                <a:off x="76" y="3732"/>
                <a:ext cx="595" cy="250"/>
              </a:xfrm>
              <a:custGeom>
                <a:avLst/>
                <a:gdLst/>
                <a:ahLst/>
                <a:cxnLst/>
                <a:rect l="l" t="t" r="r" b="b"/>
                <a:pathLst>
                  <a:path w="1190" h="500" extrusionOk="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34" name="Google Shape;34;p28"/>
              <p:cNvSpPr/>
              <p:nvPr/>
            </p:nvSpPr>
            <p:spPr>
              <a:xfrm>
                <a:off x="260" y="3886"/>
                <a:ext cx="244" cy="148"/>
              </a:xfrm>
              <a:custGeom>
                <a:avLst/>
                <a:gdLst/>
                <a:ahLst/>
                <a:cxnLst/>
                <a:rect l="l" t="t" r="r" b="b"/>
                <a:pathLst>
                  <a:path w="489" h="296" extrusionOk="0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35" name="Google Shape;35;p28"/>
              <p:cNvSpPr/>
              <p:nvPr/>
            </p:nvSpPr>
            <p:spPr>
              <a:xfrm>
                <a:off x="565" y="3680"/>
                <a:ext cx="107" cy="238"/>
              </a:xfrm>
              <a:custGeom>
                <a:avLst/>
                <a:gdLst/>
                <a:ahLst/>
                <a:cxnLst/>
                <a:rect l="l" t="t" r="r" b="b"/>
                <a:pathLst>
                  <a:path w="213" h="478" extrusionOk="0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36" name="Google Shape;36;p28"/>
              <p:cNvGrpSpPr/>
              <p:nvPr/>
            </p:nvGrpSpPr>
            <p:grpSpPr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7" name="Google Shape;37;p28"/>
                <p:cNvSpPr/>
                <p:nvPr/>
              </p:nvSpPr>
              <p:spPr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" h="173" extrusionOk="0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8" name="Google Shape;38;p28"/>
                <p:cNvSpPr/>
                <p:nvPr/>
              </p:nvSpPr>
              <p:spPr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4" h="880" extrusionOk="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9" name="Google Shape;39;p28"/>
                <p:cNvSpPr/>
                <p:nvPr/>
              </p:nvSpPr>
              <p:spPr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" h="335" extrusionOk="0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40" name="Google Shape;40;p28"/>
                <p:cNvSpPr/>
                <p:nvPr/>
              </p:nvSpPr>
              <p:spPr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2" h="1188" extrusionOk="0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41" name="Google Shape;41;p28"/>
                <p:cNvSpPr/>
                <p:nvPr/>
              </p:nvSpPr>
              <p:spPr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2" h="504" extrusionOk="0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42" name="Google Shape;42;p28"/>
                <p:cNvSpPr/>
                <p:nvPr/>
              </p:nvSpPr>
              <p:spPr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0" h="269" extrusionOk="0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43" name="Google Shape;43;p28"/>
                <p:cNvSpPr/>
                <p:nvPr/>
              </p:nvSpPr>
              <p:spPr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1" h="424" extrusionOk="0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44" name="Google Shape;44;p28"/>
                <p:cNvSpPr/>
                <p:nvPr/>
              </p:nvSpPr>
              <p:spPr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8" h="173" extrusionOk="0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</p:grpSp>
      <p:grpSp>
        <p:nvGrpSpPr>
          <p:cNvPr id="45" name="Google Shape;45;p28"/>
          <p:cNvGrpSpPr/>
          <p:nvPr/>
        </p:nvGrpSpPr>
        <p:grpSpPr>
          <a:xfrm>
            <a:off x="8680450" y="2116137"/>
            <a:ext cx="385762" cy="4308475"/>
            <a:chOff x="5468" y="1333"/>
            <a:chExt cx="243" cy="2714"/>
          </a:xfrm>
        </p:grpSpPr>
        <p:sp>
          <p:nvSpPr>
            <p:cNvPr id="46" name="Google Shape;46;p28"/>
            <p:cNvSpPr/>
            <p:nvPr/>
          </p:nvSpPr>
          <p:spPr>
            <a:xfrm flipH="1">
              <a:off x="5468" y="2620"/>
              <a:ext cx="205" cy="1427"/>
            </a:xfrm>
            <a:custGeom>
              <a:avLst/>
              <a:gdLst/>
              <a:ahLst/>
              <a:cxnLst/>
              <a:rect l="l" t="t" r="r" b="b"/>
              <a:pathLst>
                <a:path w="772" h="3266" extrusionOk="0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47" name="Google Shape;47;p28"/>
            <p:cNvSpPr/>
            <p:nvPr/>
          </p:nvSpPr>
          <p:spPr>
            <a:xfrm flipH="1">
              <a:off x="5506" y="1333"/>
              <a:ext cx="205" cy="1633"/>
            </a:xfrm>
            <a:custGeom>
              <a:avLst/>
              <a:gdLst/>
              <a:ahLst/>
              <a:cxnLst/>
              <a:rect l="l" t="t" r="r" b="b"/>
              <a:pathLst>
                <a:path w="772" h="3266" extrusionOk="0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  <p:grpSp>
        <p:nvGrpSpPr>
          <p:cNvPr id="48" name="Google Shape;48;p28"/>
          <p:cNvGrpSpPr/>
          <p:nvPr/>
        </p:nvGrpSpPr>
        <p:grpSpPr>
          <a:xfrm>
            <a:off x="7171827" y="-86214"/>
            <a:ext cx="2426694" cy="2245703"/>
            <a:chOff x="4517" y="-54"/>
            <a:chExt cx="1530" cy="1414"/>
          </a:xfrm>
        </p:grpSpPr>
        <p:grpSp>
          <p:nvGrpSpPr>
            <p:cNvPr id="49" name="Google Shape;49;p28"/>
            <p:cNvGrpSpPr/>
            <p:nvPr/>
          </p:nvGrpSpPr>
          <p:grpSpPr>
            <a:xfrm>
              <a:off x="4517" y="-54"/>
              <a:ext cx="1530" cy="1414"/>
              <a:chOff x="4517" y="-54"/>
              <a:chExt cx="1530" cy="1414"/>
            </a:xfrm>
          </p:grpSpPr>
          <p:sp>
            <p:nvSpPr>
              <p:cNvPr id="50" name="Google Shape;50;p28"/>
              <p:cNvSpPr/>
              <p:nvPr/>
            </p:nvSpPr>
            <p:spPr>
              <a:xfrm rot="-3180000">
                <a:off x="5430" y="1086"/>
                <a:ext cx="62" cy="288"/>
              </a:xfrm>
              <a:custGeom>
                <a:avLst/>
                <a:gdLst/>
                <a:ahLst/>
                <a:cxnLst/>
                <a:rect l="l" t="t" r="r" b="b"/>
                <a:pathLst>
                  <a:path w="245" h="806" extrusionOk="0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51" name="Google Shape;51;p28"/>
              <p:cNvGrpSpPr/>
              <p:nvPr/>
            </p:nvGrpSpPr>
            <p:grpSpPr>
              <a:xfrm>
                <a:off x="4517" y="-54"/>
                <a:ext cx="1530" cy="1414"/>
                <a:chOff x="4517" y="-54"/>
                <a:chExt cx="1530" cy="1414"/>
              </a:xfrm>
            </p:grpSpPr>
            <p:sp>
              <p:nvSpPr>
                <p:cNvPr id="52" name="Google Shape;52;p28"/>
                <p:cNvSpPr/>
                <p:nvPr/>
              </p:nvSpPr>
              <p:spPr>
                <a:xfrm rot="-3180000">
                  <a:off x="4966" y="71"/>
                  <a:ext cx="153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4" h="349" extrusionOk="0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3" name="Google Shape;53;p28"/>
                <p:cNvSpPr/>
                <p:nvPr/>
              </p:nvSpPr>
              <p:spPr>
                <a:xfrm rot="-3180000">
                  <a:off x="5048" y="331"/>
                  <a:ext cx="269" cy="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4" h="1230" extrusionOk="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4" name="Google Shape;54;p28"/>
                <p:cNvSpPr/>
                <p:nvPr/>
              </p:nvSpPr>
              <p:spPr>
                <a:xfrm rot="-3180000">
                  <a:off x="4858" y="181"/>
                  <a:ext cx="505" cy="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2" h="2521" extrusionOk="0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5" name="Google Shape;55;p28"/>
                <p:cNvSpPr/>
                <p:nvPr/>
              </p:nvSpPr>
              <p:spPr>
                <a:xfrm rot="-3180000">
                  <a:off x="4903" y="-19"/>
                  <a:ext cx="758" cy="13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" h="3771" extrusionOk="0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6" name="Google Shape;56;p28"/>
                <p:cNvSpPr/>
                <p:nvPr/>
              </p:nvSpPr>
              <p:spPr>
                <a:xfrm rot="-3180000">
                  <a:off x="5297" y="896"/>
                  <a:ext cx="169" cy="1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3" h="342" extrusionOk="0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7" name="Google Shape;57;p28"/>
                <p:cNvSpPr/>
                <p:nvPr/>
              </p:nvSpPr>
              <p:spPr>
                <a:xfrm rot="-3180000">
                  <a:off x="5253" y="805"/>
                  <a:ext cx="181" cy="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6" h="403" extrusionOk="0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8" name="Google Shape;58;p28"/>
                <p:cNvSpPr/>
                <p:nvPr/>
              </p:nvSpPr>
              <p:spPr>
                <a:xfrm rot="-3180000">
                  <a:off x="4985" y="210"/>
                  <a:ext cx="181" cy="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7" h="411" extrusionOk="0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9" name="Google Shape;59;p28"/>
                <p:cNvSpPr/>
                <p:nvPr/>
              </p:nvSpPr>
              <p:spPr>
                <a:xfrm rot="-3180000">
                  <a:off x="4948" y="141"/>
                  <a:ext cx="179" cy="1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9" h="386" extrusionOk="0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  <p:cxnSp>
          <p:nvCxnSpPr>
            <p:cNvPr id="60" name="Google Shape;60;p28"/>
            <p:cNvCxnSpPr/>
            <p:nvPr/>
          </p:nvCxnSpPr>
          <p:spPr>
            <a:xfrm>
              <a:off x="4870" y="84"/>
              <a:ext cx="42" cy="96"/>
            </a:xfrm>
            <a:prstGeom prst="straightConnector1">
              <a:avLst/>
            </a:prstGeom>
            <a:noFill/>
            <a:ln w="381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1"/>
          <p:cNvSpPr/>
          <p:nvPr/>
        </p:nvSpPr>
        <p:spPr>
          <a:xfrm>
            <a:off x="20637" y="12700"/>
            <a:ext cx="8896350" cy="6780212"/>
          </a:xfrm>
          <a:custGeom>
            <a:avLst/>
            <a:gdLst/>
            <a:ahLst/>
            <a:cxnLst/>
            <a:rect l="l" t="t" r="r" b="b"/>
            <a:pathLst>
              <a:path w="3985" h="3619" extrusionOk="0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126" name="Google Shape;126;p31"/>
          <p:cNvGrpSpPr/>
          <p:nvPr/>
        </p:nvGrpSpPr>
        <p:grpSpPr>
          <a:xfrm>
            <a:off x="195262" y="234950"/>
            <a:ext cx="3787775" cy="1778000"/>
            <a:chOff x="123" y="148"/>
            <a:chExt cx="2386" cy="1120"/>
          </a:xfrm>
        </p:grpSpPr>
        <p:sp>
          <p:nvSpPr>
            <p:cNvPr id="127" name="Google Shape;127;p31"/>
            <p:cNvSpPr/>
            <p:nvPr/>
          </p:nvSpPr>
          <p:spPr>
            <a:xfrm>
              <a:off x="177" y="177"/>
              <a:ext cx="2250" cy="1017"/>
            </a:xfrm>
            <a:custGeom>
              <a:avLst/>
              <a:gdLst/>
              <a:ahLst/>
              <a:cxnLst/>
              <a:rect l="l" t="t" r="r" b="b"/>
              <a:pathLst>
                <a:path w="794" h="414" extrusionOk="0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28" name="Google Shape;128;p31"/>
            <p:cNvSpPr/>
            <p:nvPr/>
          </p:nvSpPr>
          <p:spPr>
            <a:xfrm>
              <a:off x="166" y="261"/>
              <a:ext cx="2244" cy="1007"/>
            </a:xfrm>
            <a:custGeom>
              <a:avLst/>
              <a:gdLst/>
              <a:ahLst/>
              <a:cxnLst/>
              <a:rect l="l" t="t" r="r" b="b"/>
              <a:pathLst>
                <a:path w="1586" h="821" extrusionOk="0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29" name="Google Shape;129;p31"/>
            <p:cNvSpPr/>
            <p:nvPr/>
          </p:nvSpPr>
          <p:spPr>
            <a:xfrm>
              <a:off x="474" y="344"/>
              <a:ext cx="1488" cy="919"/>
            </a:xfrm>
            <a:custGeom>
              <a:avLst/>
              <a:gdLst/>
              <a:ahLst/>
              <a:cxnLst/>
              <a:rect l="l" t="t" r="r" b="b"/>
              <a:pathLst>
                <a:path w="1049" h="747" extrusionOk="0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130" name="Google Shape;130;p31"/>
            <p:cNvGrpSpPr/>
            <p:nvPr/>
          </p:nvGrpSpPr>
          <p:grpSpPr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31" name="Google Shape;131;p31"/>
              <p:cNvSpPr/>
              <p:nvPr/>
            </p:nvSpPr>
            <p:spPr>
              <a:xfrm>
                <a:off x="2005" y="934"/>
                <a:ext cx="212" cy="214"/>
              </a:xfrm>
              <a:custGeom>
                <a:avLst/>
                <a:gdLst/>
                <a:ahLst/>
                <a:cxnLst/>
                <a:rect l="l" t="t" r="r" b="b"/>
                <a:pathLst>
                  <a:path w="150" h="173" extrusionOk="0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2" name="Google Shape;132;p31"/>
              <p:cNvSpPr/>
              <p:nvPr/>
            </p:nvSpPr>
            <p:spPr>
              <a:xfrm>
                <a:off x="123" y="148"/>
                <a:ext cx="2386" cy="1081"/>
              </a:xfrm>
              <a:custGeom>
                <a:avLst/>
                <a:gdLst/>
                <a:ahLst/>
                <a:cxnLst/>
                <a:rect l="l" t="t" r="r" b="b"/>
                <a:pathLst>
                  <a:path w="1684" h="880" extrusionOk="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3" name="Google Shape;133;p31"/>
              <p:cNvSpPr/>
              <p:nvPr/>
            </p:nvSpPr>
            <p:spPr>
              <a:xfrm>
                <a:off x="324" y="158"/>
                <a:ext cx="1686" cy="614"/>
              </a:xfrm>
              <a:custGeom>
                <a:avLst/>
                <a:gdLst/>
                <a:ahLst/>
                <a:cxnLst/>
                <a:rect l="l" t="t" r="r" b="b"/>
                <a:pathLst>
                  <a:path w="1190" h="500" extrusionOk="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4" name="Google Shape;134;p31"/>
              <p:cNvSpPr/>
              <p:nvPr/>
            </p:nvSpPr>
            <p:spPr>
              <a:xfrm>
                <a:off x="409" y="251"/>
                <a:ext cx="227" cy="410"/>
              </a:xfrm>
              <a:custGeom>
                <a:avLst/>
                <a:gdLst/>
                <a:ahLst/>
                <a:cxnLst/>
                <a:rect l="l" t="t" r="r" b="b"/>
                <a:pathLst>
                  <a:path w="160" h="335" extrusionOk="0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5" name="Google Shape;135;p31"/>
              <p:cNvSpPr/>
              <p:nvPr/>
            </p:nvSpPr>
            <p:spPr>
              <a:xfrm>
                <a:off x="846" y="536"/>
                <a:ext cx="691" cy="364"/>
              </a:xfrm>
              <a:custGeom>
                <a:avLst/>
                <a:gdLst/>
                <a:ahLst/>
                <a:cxnLst/>
                <a:rect l="l" t="t" r="r" b="b"/>
                <a:pathLst>
                  <a:path w="489" h="296" extrusionOk="0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grpSp>
        <p:nvGrpSpPr>
          <p:cNvPr id="136" name="Google Shape;136;p31"/>
          <p:cNvGrpSpPr/>
          <p:nvPr/>
        </p:nvGrpSpPr>
        <p:grpSpPr>
          <a:xfrm>
            <a:off x="7797326" y="4319303"/>
            <a:ext cx="980436" cy="1161034"/>
            <a:chOff x="4912" y="2720"/>
            <a:chExt cx="617" cy="730"/>
          </a:xfrm>
        </p:grpSpPr>
        <p:sp>
          <p:nvSpPr>
            <p:cNvPr id="137" name="Google Shape;137;p31"/>
            <p:cNvSpPr/>
            <p:nvPr/>
          </p:nvSpPr>
          <p:spPr>
            <a:xfrm rot="7320000">
              <a:off x="4909" y="2936"/>
              <a:ext cx="629" cy="293"/>
            </a:xfrm>
            <a:custGeom>
              <a:avLst/>
              <a:gdLst/>
              <a:ahLst/>
              <a:cxnLst/>
              <a:rect l="l" t="t" r="r" b="b"/>
              <a:pathLst>
                <a:path w="794" h="414" extrusionOk="0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38" name="Google Shape;138;p31"/>
            <p:cNvSpPr/>
            <p:nvPr/>
          </p:nvSpPr>
          <p:spPr>
            <a:xfrm rot="7320000">
              <a:off x="4893" y="2922"/>
              <a:ext cx="627" cy="290"/>
            </a:xfrm>
            <a:custGeom>
              <a:avLst/>
              <a:gdLst/>
              <a:ahLst/>
              <a:cxnLst/>
              <a:rect l="l" t="t" r="r" b="b"/>
              <a:pathLst>
                <a:path w="1586" h="821" extrusionOk="0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39" name="Google Shape;139;p31"/>
            <p:cNvSpPr/>
            <p:nvPr/>
          </p:nvSpPr>
          <p:spPr>
            <a:xfrm rot="7320000">
              <a:off x="4999" y="2912"/>
              <a:ext cx="416" cy="265"/>
            </a:xfrm>
            <a:custGeom>
              <a:avLst/>
              <a:gdLst/>
              <a:ahLst/>
              <a:cxnLst/>
              <a:rect l="l" t="t" r="r" b="b"/>
              <a:pathLst>
                <a:path w="1049" h="747" extrusionOk="0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140" name="Google Shape;140;p31"/>
            <p:cNvGrpSpPr/>
            <p:nvPr/>
          </p:nvGrpSpPr>
          <p:grpSpPr>
            <a:xfrm>
              <a:off x="4912" y="2720"/>
              <a:ext cx="617" cy="730"/>
              <a:chOff x="4912" y="2720"/>
              <a:chExt cx="617" cy="730"/>
            </a:xfrm>
          </p:grpSpPr>
          <p:sp>
            <p:nvSpPr>
              <p:cNvPr id="141" name="Google Shape;141;p31"/>
              <p:cNvSpPr/>
              <p:nvPr/>
            </p:nvSpPr>
            <p:spPr>
              <a:xfrm rot="7320000">
                <a:off x="4987" y="3190"/>
                <a:ext cx="59" cy="61"/>
              </a:xfrm>
              <a:custGeom>
                <a:avLst/>
                <a:gdLst/>
                <a:ahLst/>
                <a:cxnLst/>
                <a:rect l="l" t="t" r="r" b="b"/>
                <a:pathLst>
                  <a:path w="150" h="173" extrusionOk="0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42" name="Google Shape;142;p31"/>
              <p:cNvSpPr/>
              <p:nvPr/>
            </p:nvSpPr>
            <p:spPr>
              <a:xfrm rot="7320000">
                <a:off x="4887" y="2930"/>
                <a:ext cx="667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1684" h="880" extrusionOk="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43" name="Google Shape;143;p31"/>
              <p:cNvSpPr/>
              <p:nvPr/>
            </p:nvSpPr>
            <p:spPr>
              <a:xfrm rot="7320000">
                <a:off x="5062" y="2997"/>
                <a:ext cx="472" cy="176"/>
              </a:xfrm>
              <a:custGeom>
                <a:avLst/>
                <a:gdLst/>
                <a:ahLst/>
                <a:cxnLst/>
                <a:rect l="l" t="t" r="r" b="b"/>
                <a:pathLst>
                  <a:path w="1190" h="500" extrusionOk="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44" name="Google Shape;144;p31"/>
              <p:cNvSpPr/>
              <p:nvPr/>
            </p:nvSpPr>
            <p:spPr>
              <a:xfrm rot="7320000">
                <a:off x="5363" y="2873"/>
                <a:ext cx="63" cy="118"/>
              </a:xfrm>
              <a:custGeom>
                <a:avLst/>
                <a:gdLst/>
                <a:ahLst/>
                <a:cxnLst/>
                <a:rect l="l" t="t" r="r" b="b"/>
                <a:pathLst>
                  <a:path w="160" h="335" extrusionOk="0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45" name="Google Shape;145;p31"/>
              <p:cNvSpPr/>
              <p:nvPr/>
            </p:nvSpPr>
            <p:spPr>
              <a:xfrm rot="7320000">
                <a:off x="5136" y="2999"/>
                <a:ext cx="193" cy="104"/>
              </a:xfrm>
              <a:custGeom>
                <a:avLst/>
                <a:gdLst/>
                <a:ahLst/>
                <a:cxnLst/>
                <a:rect l="l" t="t" r="r" b="b"/>
                <a:pathLst>
                  <a:path w="489" h="296" extrusionOk="0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sp>
        <p:nvSpPr>
          <p:cNvPr id="146" name="Google Shape;146;p31"/>
          <p:cNvSpPr/>
          <p:nvPr/>
        </p:nvSpPr>
        <p:spPr>
          <a:xfrm>
            <a:off x="901700" y="5054600"/>
            <a:ext cx="6807200" cy="728662"/>
          </a:xfrm>
          <a:custGeom>
            <a:avLst/>
            <a:gdLst/>
            <a:ahLst/>
            <a:cxnLst/>
            <a:rect l="l" t="t" r="r" b="b"/>
            <a:pathLst>
              <a:path w="4288" h="459" extrusionOk="0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7" name="Google Shape;147;p31"/>
          <p:cNvSpPr/>
          <p:nvPr/>
        </p:nvSpPr>
        <p:spPr>
          <a:xfrm>
            <a:off x="4076700" y="1930400"/>
            <a:ext cx="889000" cy="381000"/>
          </a:xfrm>
          <a:custGeom>
            <a:avLst/>
            <a:gdLst/>
            <a:ahLst/>
            <a:cxnLst/>
            <a:rect l="l" t="t" r="r" b="b"/>
            <a:pathLst>
              <a:path w="560" h="240" extrusionOk="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8" name="Google Shape;148;p31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9" name="Google Shape;149;p31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0" name="Google Shape;150;p3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1" name="Google Shape;151;p3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2" name="Google Shape;152;p3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Microsoft JhengHei"/>
              <a:buNone/>
            </a:pPr>
            <a:r>
              <a:rPr lang="en-US" sz="5400" b="0" i="0" u="none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教師升等評分細則</a:t>
            </a:r>
            <a:br>
              <a:rPr lang="en-US" sz="5400" b="0" i="0" u="none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en-US" sz="5400" b="0" i="0" u="none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修正說明會</a:t>
            </a:r>
            <a:endParaRPr sz="44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4" name="Google Shape;164;p1"/>
          <p:cNvSpPr txBox="1">
            <a:spLocks noGrp="1"/>
          </p:cNvSpPr>
          <p:nvPr>
            <p:ph type="subTitle" idx="4294967295"/>
          </p:nvPr>
        </p:nvSpPr>
        <p:spPr>
          <a:xfrm>
            <a:off x="755650" y="4459287"/>
            <a:ext cx="7562850" cy="271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Microsoft JhengHei"/>
              <a:buNone/>
            </a:pPr>
            <a:r>
              <a:rPr lang="en-US" sz="4000" b="0" i="0" u="none" strike="noStrike" cap="none">
                <a:solidFill>
                  <a:srgbClr val="26262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研究發展處</a:t>
            </a:r>
            <a:endParaRPr sz="4000" b="0" i="0" u="none" strike="noStrike" cap="none">
              <a:solidFill>
                <a:srgbClr val="26262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Microsoft JhengHei"/>
              <a:buNone/>
            </a:pPr>
            <a:endParaRPr sz="4000" b="0" i="0" u="none" strike="noStrike" cap="none">
              <a:solidFill>
                <a:srgbClr val="26262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Microsoft JhengHei"/>
              <a:buNone/>
            </a:pPr>
            <a:r>
              <a:rPr lang="en-US" sz="4000" b="0" i="0" u="none" strike="noStrike" cap="none">
                <a:solidFill>
                  <a:srgbClr val="26262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2025.3.20</a:t>
            </a:r>
            <a:endParaRPr sz="4000" b="0" i="0" u="none" strike="noStrike" cap="none">
              <a:solidFill>
                <a:srgbClr val="26262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0"/>
          <p:cNvSpPr txBox="1">
            <a:spLocks noGrp="1"/>
          </p:cNvSpPr>
          <p:nvPr>
            <p:ph type="title" idx="4294967295"/>
          </p:nvPr>
        </p:nvSpPr>
        <p:spPr>
          <a:xfrm>
            <a:off x="685799" y="152400"/>
            <a:ext cx="7083213" cy="175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教師升等評分表（A2-1）</a:t>
            </a:r>
            <a:b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國科會傑出研究獎</a:t>
            </a:r>
            <a:endParaRPr/>
          </a:p>
        </p:txBody>
      </p:sp>
      <p:sp>
        <p:nvSpPr>
          <p:cNvPr id="229" name="Google Shape;229;p10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10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0"/>
          <p:cNvSpPr txBox="1"/>
          <p:nvPr/>
        </p:nvSpPr>
        <p:spPr>
          <a:xfrm>
            <a:off x="6156325" y="5662612"/>
            <a:ext cx="2251075" cy="585787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承辦窗口：研發處研究企劃組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聯絡分機：</a:t>
            </a: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2522，李嫦孺專員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1" name="Google Shape;23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800" y="2111972"/>
            <a:ext cx="7847455" cy="2365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1"/>
          <p:cNvSpPr txBox="1">
            <a:spLocks noGrp="1"/>
          </p:cNvSpPr>
          <p:nvPr>
            <p:ph type="title" idx="4294967295"/>
          </p:nvPr>
        </p:nvSpPr>
        <p:spPr>
          <a:xfrm>
            <a:off x="107950" y="152400"/>
            <a:ext cx="80645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教師升等評分表（A2-2）</a:t>
            </a:r>
            <a:b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優秀年輕學者</a:t>
            </a:r>
            <a:endParaRPr/>
          </a:p>
        </p:txBody>
      </p:sp>
      <p:sp>
        <p:nvSpPr>
          <p:cNvPr id="237" name="Google Shape;237;p11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1"/>
          <p:cNvSpPr txBox="1"/>
          <p:nvPr/>
        </p:nvSpPr>
        <p:spPr>
          <a:xfrm>
            <a:off x="6137275" y="5662612"/>
            <a:ext cx="2251075" cy="585787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承辦窗口：研發處研究企劃組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聯絡分機：</a:t>
            </a: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2522，李嫦孺專員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9" name="Google Shape;23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9336" y="2338409"/>
            <a:ext cx="7769014" cy="21811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2"/>
          <p:cNvSpPr txBox="1">
            <a:spLocks noGrp="1"/>
          </p:cNvSpPr>
          <p:nvPr>
            <p:ph type="title" idx="4294967295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教師升等評分表（A2-3）</a:t>
            </a:r>
            <a:b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en-US" sz="3600">
                <a:latin typeface="Microsoft JhengHei"/>
                <a:ea typeface="Microsoft JhengHei"/>
                <a:cs typeface="Microsoft JhengHei"/>
                <a:sym typeface="Microsoft JhengHei"/>
              </a:rPr>
              <a:t>甲、乙種研究獎</a:t>
            </a:r>
            <a:endParaRPr sz="3600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45" name="Google Shape;245;p12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2"/>
          <p:cNvSpPr txBox="1"/>
          <p:nvPr/>
        </p:nvSpPr>
        <p:spPr>
          <a:xfrm>
            <a:off x="6162675" y="5684837"/>
            <a:ext cx="2251075" cy="585787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承辦窗口：研發處研究企劃組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聯絡分機：</a:t>
            </a: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2522，李嫦孺專員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7" name="Google Shape;24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613" y="2438203"/>
            <a:ext cx="8520853" cy="1981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3"/>
          <p:cNvSpPr txBox="1">
            <a:spLocks noGrp="1"/>
          </p:cNvSpPr>
          <p:nvPr>
            <p:ph type="title" idx="4294967295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教師升等評分表（A2-4）</a:t>
            </a:r>
            <a:b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擔任研究計畫主持人</a:t>
            </a:r>
            <a:endParaRPr/>
          </a:p>
        </p:txBody>
      </p:sp>
      <p:sp>
        <p:nvSpPr>
          <p:cNvPr id="253" name="Google Shape;253;p13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3"/>
          <p:cNvSpPr txBox="1"/>
          <p:nvPr/>
        </p:nvSpPr>
        <p:spPr>
          <a:xfrm>
            <a:off x="5851675" y="5499075"/>
            <a:ext cx="2562000" cy="8082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承辦窗口：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研發處 研究企劃組 李嫦孺專員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產學處 產學運籌中心 葉君婷助理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pic>
        <p:nvPicPr>
          <p:cNvPr id="255" name="Google Shape;255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892" y="1941230"/>
            <a:ext cx="8216055" cy="25726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"/>
          <p:cNvSpPr txBox="1">
            <a:spLocks noGrp="1"/>
          </p:cNvSpPr>
          <p:nvPr>
            <p:ph type="title" idx="4294967295"/>
          </p:nvPr>
        </p:nvSpPr>
        <p:spPr>
          <a:xfrm>
            <a:off x="928992" y="61675"/>
            <a:ext cx="6870700" cy="1023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教師升等評分作業 (A2-</a:t>
            </a:r>
            <a:r>
              <a:rPr lang="en-US" sz="3600">
                <a:latin typeface="Microsoft JhengHei"/>
                <a:ea typeface="Microsoft JhengHei"/>
                <a:cs typeface="Microsoft JhengHei"/>
                <a:sym typeface="Microsoft JhengHei"/>
              </a:rPr>
              <a:t>7</a:t>
            </a: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endParaRPr/>
          </a:p>
        </p:txBody>
      </p:sp>
      <p:sp>
        <p:nvSpPr>
          <p:cNvPr id="261" name="Google Shape;261;p14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14"/>
          <p:cNvSpPr txBox="1"/>
          <p:nvPr/>
        </p:nvSpPr>
        <p:spPr>
          <a:xfrm>
            <a:off x="549275" y="835599"/>
            <a:ext cx="8137525" cy="5040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🞐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擔任研究計畫及產學合作案主持人，</a:t>
            </a:r>
            <a:r>
              <a:rPr lang="en-US" sz="2400" b="0" i="0" u="sng" strike="noStrike" cap="none" dirty="0" err="1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編列符合本校規定管理費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含提撥供校務基金統籌運用之額度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en-US" sz="2400" b="0" i="0" u="none" strike="noStrike" cap="none" dirty="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每1萬元0.4分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，未滿1萬元依其比例計分。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14285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 sz="2800" b="0" i="0" u="sng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認列標準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：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33333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AutoNum type="arabicPeriod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研發資訊系統登錄資料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33333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AutoNum type="arabicPeriod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管理費需為實收金額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33333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AutoNum type="arabicPeriod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若計畫主持人或共同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協同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主持人已不在職或退休等原因，而</a:t>
            </a:r>
            <a:r>
              <a:rPr lang="en-US" sz="2400" b="0" i="0" u="sng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無法提供親簽者，貢獻度比例依公式計算之</a:t>
            </a:r>
            <a:r>
              <a:rPr lang="en-US" sz="2400" b="0" i="0" u="sng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sz="2400" b="0" i="0" u="sng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457200" marR="0" lvl="0" indent="0" algn="l" rtl="0">
              <a:lnSpc>
                <a:spcPct val="133333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               (</a:t>
            </a:r>
            <a:r>
              <a:rPr lang="en-US" sz="2400" b="0" i="0" u="none" strike="noStrike" cap="none" dirty="0" err="1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貢獻比例表請至研發處網站下載</a:t>
            </a:r>
            <a:r>
              <a:rPr lang="en-US" sz="2400" b="0" i="0" u="none" strike="noStrike" cap="none" dirty="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endParaRPr sz="2400" b="0" i="0" u="none" strike="noStrike" cap="none" dirty="0">
              <a:solidFill>
                <a:srgbClr val="0000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457200" marR="0" lvl="0" indent="0" algn="l" rtl="0">
              <a:lnSpc>
                <a:spcPct val="133333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sng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sng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5"/>
          <p:cNvSpPr txBox="1">
            <a:spLocks noGrp="1"/>
          </p:cNvSpPr>
          <p:nvPr>
            <p:ph type="title" idx="4294967295"/>
          </p:nvPr>
        </p:nvSpPr>
        <p:spPr>
          <a:xfrm>
            <a:off x="869950" y="115887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教師升等評分表（A2-</a:t>
            </a:r>
            <a:r>
              <a:rPr lang="en-US" sz="3600">
                <a:latin typeface="Microsoft JhengHei"/>
                <a:ea typeface="Microsoft JhengHei"/>
                <a:cs typeface="Microsoft JhengHei"/>
                <a:sym typeface="Microsoft JhengHei"/>
              </a:rPr>
              <a:t>7</a:t>
            </a: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表）</a:t>
            </a:r>
            <a:endParaRPr/>
          </a:p>
        </p:txBody>
      </p:sp>
      <p:graphicFrame>
        <p:nvGraphicFramePr>
          <p:cNvPr id="268" name="Google Shape;268;p15"/>
          <p:cNvGraphicFramePr/>
          <p:nvPr/>
        </p:nvGraphicFramePr>
        <p:xfrm>
          <a:off x="836612" y="1365250"/>
          <a:ext cx="7705675" cy="2825725"/>
        </p:xfrm>
        <a:graphic>
          <a:graphicData uri="http://schemas.openxmlformats.org/drawingml/2006/table">
            <a:tbl>
              <a:tblPr>
                <a:noFill/>
                <a:tableStyleId>{93EA4DD8-8490-4BA1-9D61-E3D1C116F9DA}</a:tableStyleId>
              </a:tblPr>
              <a:tblGrid>
                <a:gridCol w="47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89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92150">
                <a:tc gridSpan="7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A2-</a:t>
                      </a:r>
                      <a:r>
                        <a:rPr lang="en-US" sz="1200" u="none" strike="noStrike" cap="non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7</a:t>
                      </a: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擔任研究計畫及產學合作案主持人，編列符合本校規定管理費(含提撥供校務基金統籌運用之額度)</a:t>
                      </a:r>
                      <a:r>
                        <a:rPr lang="en-US" sz="1200" b="0" i="0" u="sng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每1萬元0.4分，未滿1萬元依其比例計分。</a:t>
                      </a: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（由研發處審核認證）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項次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年度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計畫名稱及編號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管理費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研究者類別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得分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認證單位簽章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主持人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共(協)同主持人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主持人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共（協）同主持人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 gridSpan="7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小計：    分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69" name="Google Shape;269;p15"/>
          <p:cNvSpPr/>
          <p:nvPr/>
        </p:nvSpPr>
        <p:spPr>
          <a:xfrm>
            <a:off x="5867400" y="2906712"/>
            <a:ext cx="2824162" cy="93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Microsoft JhengHei"/>
              <a:buNone/>
            </a:pPr>
            <a:r>
              <a:rPr lang="en-US" sz="1800" b="1" i="0" u="none" strike="noStrike" cap="none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計畫若有共同(協同)主持人參與，請附上評分證明，以利審核。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5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15"/>
          <p:cNvSpPr txBox="1"/>
          <p:nvPr/>
        </p:nvSpPr>
        <p:spPr>
          <a:xfrm>
            <a:off x="6079325" y="5241050"/>
            <a:ext cx="2400300" cy="8670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承辦窗口：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研發處 研究企劃組 </a:t>
            </a: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李嫦孺專員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研發處 研究企劃組 </a:t>
            </a: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許恩綺</a:t>
            </a: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助理</a:t>
            </a:r>
            <a:endParaRPr sz="1200" b="0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產學處 產學運籌中心 葉君婷助理</a:t>
            </a:r>
            <a:endParaRPr sz="1200" b="0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cxnSp>
        <p:nvCxnSpPr>
          <p:cNvPr id="272" name="Google Shape;272;p15"/>
          <p:cNvCxnSpPr>
            <a:endCxn id="273" idx="3"/>
          </p:cNvCxnSpPr>
          <p:nvPr/>
        </p:nvCxnSpPr>
        <p:spPr>
          <a:xfrm rot="-5400000" flipH="1">
            <a:off x="4550127" y="3958926"/>
            <a:ext cx="1929900" cy="158700"/>
          </a:xfrm>
          <a:prstGeom prst="bentConnector4">
            <a:avLst>
              <a:gd name="adj1" fmla="val -596"/>
              <a:gd name="adj2" fmla="val 250047"/>
            </a:avLst>
          </a:prstGeom>
          <a:noFill/>
          <a:ln w="19050" cap="flat" cmpd="sng">
            <a:solidFill>
              <a:schemeClr val="l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273" name="Google Shape;273;p15"/>
          <p:cNvPicPr preferRelativeResize="0"/>
          <p:nvPr/>
        </p:nvPicPr>
        <p:blipFill rotWithShape="1">
          <a:blip r:embed="rId3">
            <a:alphaModFix/>
          </a:blip>
          <a:srcRect b="54090"/>
          <a:stretch/>
        </p:blipFill>
        <p:spPr>
          <a:xfrm>
            <a:off x="745625" y="3429000"/>
            <a:ext cx="4848802" cy="3148452"/>
          </a:xfrm>
          <a:prstGeom prst="rec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6"/>
          <p:cNvSpPr txBox="1">
            <a:spLocks noGrp="1"/>
          </p:cNvSpPr>
          <p:nvPr>
            <p:ph type="title" idx="4294967295"/>
          </p:nvPr>
        </p:nvSpPr>
        <p:spPr>
          <a:xfrm>
            <a:off x="919263" y="125564"/>
            <a:ext cx="6870700" cy="779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教師升等評分作業 (A2-</a:t>
            </a:r>
            <a:r>
              <a:rPr lang="en-US" sz="3600">
                <a:latin typeface="Microsoft JhengHei"/>
                <a:ea typeface="Microsoft JhengHei"/>
                <a:cs typeface="Microsoft JhengHei"/>
                <a:sym typeface="Microsoft JhengHei"/>
              </a:rPr>
              <a:t>8</a:t>
            </a: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endParaRPr/>
          </a:p>
        </p:txBody>
      </p:sp>
      <p:sp>
        <p:nvSpPr>
          <p:cNvPr id="279" name="Google Shape;279;p16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6"/>
          <p:cNvSpPr txBox="1"/>
          <p:nvPr/>
        </p:nvSpPr>
        <p:spPr>
          <a:xfrm>
            <a:off x="301025" y="905400"/>
            <a:ext cx="8107200" cy="417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🞐"/>
            </a:pP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擔任</a:t>
            </a:r>
            <a:r>
              <a:rPr lang="en-US" sz="2800" b="0" i="0" u="sng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其他不能編列管理費之</a:t>
            </a:r>
            <a:r>
              <a:rPr lang="en-US" sz="2800" b="1" i="0" u="sng" strike="noStrike" cap="none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公立機構補助計畫案</a:t>
            </a:r>
            <a:r>
              <a:rPr lang="en-US" sz="2800" b="0" i="0" u="sng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主持人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，依其計畫經費</a:t>
            </a:r>
            <a:r>
              <a:rPr lang="en-US" sz="2800" b="0" i="0" u="sng" strike="noStrike" cap="none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每滿100萬元</a:t>
            </a:r>
            <a:r>
              <a:rPr lang="en-US" sz="2800" b="0" i="0" u="none" strike="noStrike" cap="none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計1分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，未滿100萬元依其比例計分。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42857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crosoft JhengHei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擔任經本校行政程序認可之校外單位計畫之共同主持人，依其計畫結案文件之經費每滿150萬元計1分，未滿150萬元依其比例計分。其升等評分證明所列共同主持人相對貢獻分配比例應由主持人簽證。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7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17"/>
          <p:cNvSpPr txBox="1"/>
          <p:nvPr/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教師升等評分作業 (A2-8)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17"/>
          <p:cNvSpPr txBox="1"/>
          <p:nvPr/>
        </p:nvSpPr>
        <p:spPr>
          <a:xfrm>
            <a:off x="685800" y="1557337"/>
            <a:ext cx="7847012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1950" marR="0" lvl="0" indent="-36195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認列標準：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1950" marR="0" lvl="0" indent="-361950" algn="l" rtl="0">
              <a:lnSpc>
                <a:spcPct val="133333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研發資訊系統登錄資料。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1950" marR="0" lvl="0" indent="-361950" algn="l" rtl="0">
              <a:lnSpc>
                <a:spcPct val="133333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若計畫主持人或共同(協同)主持人已不在職或退休等原因，而</a:t>
            </a:r>
            <a:r>
              <a:rPr lang="en-US" sz="2400" b="0" i="0" u="sng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無法提供親簽者，貢獻度比例依公式計算之</a:t>
            </a:r>
            <a:r>
              <a:rPr lang="en-US" sz="24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sz="2400" b="0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457200" marR="0" lvl="0" indent="0" algn="l" rtl="0">
              <a:lnSpc>
                <a:spcPct val="133333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       (貢獻比例表請至研發處網站下載)</a:t>
            </a:r>
            <a:endParaRPr sz="2400" b="0" i="0" u="none" strike="noStrike" cap="none">
              <a:solidFill>
                <a:srgbClr val="0000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8"/>
          <p:cNvSpPr txBox="1">
            <a:spLocks noGrp="1"/>
          </p:cNvSpPr>
          <p:nvPr>
            <p:ph type="title" idx="4294967295"/>
          </p:nvPr>
        </p:nvSpPr>
        <p:spPr>
          <a:xfrm>
            <a:off x="869950" y="115887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教師升等評分表（A2-</a:t>
            </a:r>
            <a:r>
              <a:rPr lang="en-US" sz="3600">
                <a:latin typeface="Microsoft JhengHei"/>
                <a:ea typeface="Microsoft JhengHei"/>
                <a:cs typeface="Microsoft JhengHei"/>
                <a:sym typeface="Microsoft JhengHei"/>
              </a:rPr>
              <a:t>8</a:t>
            </a: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）</a:t>
            </a:r>
            <a:endParaRPr/>
          </a:p>
        </p:txBody>
      </p:sp>
      <p:graphicFrame>
        <p:nvGraphicFramePr>
          <p:cNvPr id="293" name="Google Shape;293;p18"/>
          <p:cNvGraphicFramePr/>
          <p:nvPr/>
        </p:nvGraphicFramePr>
        <p:xfrm>
          <a:off x="684212" y="1730375"/>
          <a:ext cx="7559650" cy="3658535"/>
        </p:xfrm>
        <a:graphic>
          <a:graphicData uri="http://schemas.openxmlformats.org/drawingml/2006/table">
            <a:tbl>
              <a:tblPr>
                <a:noFill/>
                <a:tableStyleId>{93EA4DD8-8490-4BA1-9D61-E3D1C116F9DA}</a:tableStyleId>
              </a:tblPr>
              <a:tblGrid>
                <a:gridCol w="46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2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4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3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22325">
                <a:tc gridSpan="7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A2-</a:t>
                      </a:r>
                      <a:r>
                        <a:rPr lang="en-US" sz="1200" u="none" strike="noStrike" cap="non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8</a:t>
                      </a: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擔任其他不能編列管理費之公立機構補助計畫案主持人，依其計畫經費每滿100萬元計1分，未滿100萬元依其比例計分。</a:t>
                      </a:r>
                      <a:r>
                        <a:rPr lang="en-US" sz="1200" b="0" i="0" u="none" strike="noStrike" cap="none">
                          <a:solidFill>
                            <a:schemeClr val="dk2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擔任經本校行政程序認可之校外單位計畫之共同主持人，依其計畫結案文件之經費每滿150萬元計1分，未滿150萬元依其比例計分。其升等評分證明所列共同主持人相對貢獻分配比例應由主持人簽證。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（由研發處審核認證）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項次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年度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計畫名稱及編號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計畫經費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研究者類別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得分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認證單位簽章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主持人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共(協)同主持人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主持人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共(協)同主持人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主持人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共（協）同主持人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50">
                <a:tc gridSpan="7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小計：    分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4" name="Google Shape;294;p18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18"/>
          <p:cNvSpPr txBox="1"/>
          <p:nvPr/>
        </p:nvSpPr>
        <p:spPr>
          <a:xfrm>
            <a:off x="6084887" y="5662612"/>
            <a:ext cx="2251075" cy="585787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承辦窗口：研發處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研究企劃組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聯絡分機：25</a:t>
            </a:r>
            <a:r>
              <a:rPr lang="en-US" sz="12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2，</a:t>
            </a:r>
            <a:r>
              <a:rPr lang="en-US" sz="12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許恩綺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助理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9"/>
          <p:cNvSpPr txBox="1">
            <a:spLocks noGrp="1"/>
          </p:cNvSpPr>
          <p:nvPr>
            <p:ph type="title" idx="4294967295"/>
          </p:nvPr>
        </p:nvSpPr>
        <p:spPr>
          <a:xfrm>
            <a:off x="684212" y="228600"/>
            <a:ext cx="6870700" cy="13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 (A2-</a:t>
            </a:r>
            <a:r>
              <a:rPr lang="en-US" sz="3600">
                <a:latin typeface="Microsoft JhengHei"/>
                <a:ea typeface="Microsoft JhengHei"/>
                <a:cs typeface="Microsoft JhengHei"/>
                <a:sym typeface="Microsoft JhengHei"/>
              </a:rPr>
              <a:t>9</a:t>
            </a: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 </a:t>
            </a:r>
            <a:endParaRPr/>
          </a:p>
        </p:txBody>
      </p:sp>
      <p:graphicFrame>
        <p:nvGraphicFramePr>
          <p:cNvPr id="301" name="Google Shape;301;p19"/>
          <p:cNvGraphicFramePr/>
          <p:nvPr>
            <p:extLst>
              <p:ext uri="{D42A27DB-BD31-4B8C-83A1-F6EECF244321}">
                <p14:modId xmlns:p14="http://schemas.microsoft.com/office/powerpoint/2010/main" val="1620460682"/>
              </p:ext>
            </p:extLst>
          </p:nvPr>
        </p:nvGraphicFramePr>
        <p:xfrm>
          <a:off x="188737" y="1677350"/>
          <a:ext cx="8143575" cy="3371080"/>
        </p:xfrm>
        <a:graphic>
          <a:graphicData uri="http://schemas.openxmlformats.org/drawingml/2006/table">
            <a:tbl>
              <a:tblPr>
                <a:noFill/>
                <a:tableStyleId>{93EA4DD8-8490-4BA1-9D61-E3D1C116F9DA}</a:tableStyleId>
              </a:tblPr>
              <a:tblGrid>
                <a:gridCol w="501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4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6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49875">
                <a:tc gridSpan="7">
                  <a:txBody>
                    <a:bodyPr/>
                    <a:lstStyle/>
                    <a:p>
                      <a:pPr marL="407987" marR="0" lvl="0" indent="-407987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Microsoft JhengHei"/>
                        <a:buNone/>
                      </a:pPr>
                      <a:r>
                        <a:rPr lang="en-US" sz="1600" u="none" strike="noStrike" cap="none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A2-9 </a:t>
                      </a: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依學校實收</a:t>
                      </a:r>
                      <a:r>
                        <a:rPr lang="en-US" sz="1200" b="0" i="0" u="sng" strike="noStrike" cap="none" dirty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技術移轉</a:t>
                      </a: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金額之累計總金額每1萬元計0.4分，未達1萬元不計分；如為專利授權者，</a:t>
                      </a:r>
                      <a:endParaRPr sz="1400" u="none" strike="noStrike" cap="none" dirty="0"/>
                    </a:p>
                    <a:p>
                      <a:pPr marL="407987" marR="0" lvl="0" indent="-407987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          </a:t>
                      </a:r>
                      <a:r>
                        <a:rPr lang="en-US" sz="1200" b="0" i="0" u="none" strike="noStrike" cap="none" dirty="0">
                          <a:solidFill>
                            <a:schemeClr val="dk2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依學校實收</a:t>
                      </a:r>
                      <a:r>
                        <a:rPr lang="en-US" sz="1200" b="0" i="0" u="sng" strike="noStrike" cap="none" dirty="0">
                          <a:solidFill>
                            <a:schemeClr val="dk2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授權</a:t>
                      </a:r>
                      <a:r>
                        <a:rPr lang="en-US" sz="1200" b="0" i="0" u="none" strike="noStrike" cap="none" dirty="0">
                          <a:solidFill>
                            <a:schemeClr val="dk2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金額之累計總金額每1萬元計0.6分，未達1萬元亦不計分。</a:t>
                      </a: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（</a:t>
                      </a:r>
                      <a:r>
                        <a:rPr lang="en-US" sz="1200" b="0" i="0" u="none" strike="noStrike" cap="none" dirty="0" err="1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由研發處審核認證</a:t>
                      </a: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）</a:t>
                      </a:r>
                      <a:endParaRPr sz="1400" u="none" strike="noStrike" cap="none" dirty="0"/>
                    </a:p>
                    <a:p>
                      <a:pPr marL="407987" marR="0" lvl="0" indent="-407987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chemeClr val="dk2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        </a:t>
                      </a:r>
                      <a:r>
                        <a:rPr lang="en-US" sz="1200" u="none" strike="noStrike" cap="none" dirty="0">
                          <a:solidFill>
                            <a:schemeClr val="dk2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</a:t>
                      </a:r>
                      <a:r>
                        <a:rPr lang="en-US" sz="1200" b="0" i="0" u="none" strike="noStrike" cap="none" dirty="0" err="1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前項規定如</a:t>
                      </a:r>
                      <a:r>
                        <a:rPr lang="en-US" sz="1200" b="0" i="0" u="none" strike="noStrike" cap="none" dirty="0" err="1">
                          <a:solidFill>
                            <a:schemeClr val="dk2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技術發明人為兩人以上者，得依發明人之授權金分配比例計分</a:t>
                      </a:r>
                      <a:r>
                        <a:rPr lang="en-US" sz="1200" u="none" strike="noStrike" cap="none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。</a:t>
                      </a: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（</a:t>
                      </a:r>
                      <a:r>
                        <a:rPr lang="en-US" sz="1200" b="0" i="0" u="none" strike="noStrike" cap="none" dirty="0" err="1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由研發處審核認證</a:t>
                      </a: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）</a:t>
                      </a:r>
                      <a:endParaRPr sz="1400" u="none" strike="noStrike" cap="none" dirty="0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項次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年度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技術移轉名稱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技術移轉經費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共同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著作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得分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認證單位簽章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□是</a:t>
                      </a:r>
                      <a:b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□否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□是</a:t>
                      </a:r>
                      <a:b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□否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□是</a:t>
                      </a:r>
                      <a:b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□否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4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□是</a:t>
                      </a:r>
                      <a:b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□否</a:t>
                      </a:r>
                      <a:endParaRPr sz="1400" u="none" strike="noStrike" cap="none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825">
                <a:tc gridSpan="7">
                  <a:txBody>
                    <a:bodyPr/>
                    <a:lstStyle/>
                    <a:p>
                      <a:pPr marL="0" marR="0" lvl="0" indent="37211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u="none" strike="noStrike" cap="none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                    </a:t>
                      </a:r>
                      <a:r>
                        <a:rPr lang="en-US" sz="1200" u="none" strike="noStrike" cap="none" dirty="0" err="1">
                          <a:solidFill>
                            <a:schemeClr val="dk1"/>
                          </a:solidFill>
                        </a:rPr>
                        <a:t>小計</a:t>
                      </a:r>
                      <a:r>
                        <a:rPr lang="en-US" sz="1200" u="none" strike="noStrike" cap="none" dirty="0">
                          <a:solidFill>
                            <a:schemeClr val="dk1"/>
                          </a:solidFill>
                        </a:rPr>
                        <a:t>：	分</a:t>
                      </a:r>
                      <a:endParaRPr sz="1400" u="none" strike="noStrike" cap="none" dirty="0"/>
                    </a:p>
                  </a:txBody>
                  <a:tcPr marL="17775" marR="177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2" name="Google Shape;302;p19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19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9"/>
          <p:cNvSpPr txBox="1"/>
          <p:nvPr/>
        </p:nvSpPr>
        <p:spPr>
          <a:xfrm>
            <a:off x="5724525" y="5662600"/>
            <a:ext cx="3000000" cy="5859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承辦窗口：研究發展處--創新技術管理組</a:t>
            </a:r>
            <a:endParaRPr sz="1200" b="0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聯絡分機：2513，楊宜蓉助理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>
            <a:spLocks noGrp="1"/>
          </p:cNvSpPr>
          <p:nvPr>
            <p:ph type="title"/>
          </p:nvPr>
        </p:nvSpPr>
        <p:spPr>
          <a:xfrm>
            <a:off x="684212" y="115887"/>
            <a:ext cx="7704137" cy="936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研發處審核</a:t>
            </a:r>
            <a:r>
              <a:rPr lang="en-US" sz="3600" b="0" i="0" u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基準</a:t>
            </a:r>
            <a:endParaRPr/>
          </a:p>
        </p:txBody>
      </p:sp>
      <p:sp>
        <p:nvSpPr>
          <p:cNvPr id="171" name="Google Shape;171;p2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"/>
          <p:cNvSpPr txBox="1">
            <a:spLocks noGrp="1"/>
          </p:cNvSpPr>
          <p:nvPr>
            <p:ph type="body" idx="4294967295"/>
          </p:nvPr>
        </p:nvSpPr>
        <p:spPr>
          <a:xfrm>
            <a:off x="743474" y="1124744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Symbols"/>
              <a:buChar char="🞐"/>
            </a:pPr>
            <a:r>
              <a:rPr lang="en-US" sz="2800" b="1" i="0" u="sng" strike="noStrike" cap="none" dirty="0" err="1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審查項目</a:t>
            </a:r>
            <a:r>
              <a:rPr lang="en-US" sz="2800" b="1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:研究計畫獎助、產學成果及其他學術成就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sz="2800" b="1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🞐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「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研究及產學合作」評分項目所舉具體事實以</a:t>
            </a:r>
            <a:r>
              <a:rPr lang="en-US" sz="2800" b="0" i="0" u="sng" strike="noStrike" cap="none" dirty="0" err="1">
                <a:solidFill>
                  <a:schemeClr val="dk2"/>
                </a:solidFill>
                <a:highlight>
                  <a:srgbClr val="FFFF00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在本校本職級內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之事實為限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sz="2800" b="0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🞐"/>
            </a:pPr>
            <a:r>
              <a:rPr lang="en-US" sz="28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各項評分內容均</a:t>
            </a:r>
            <a:r>
              <a:rPr lang="en-US" sz="2800" b="0" i="0" u="sng" strike="noStrike" cap="none" dirty="0" err="1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須提</a:t>
            </a:r>
            <a:r>
              <a:rPr lang="en-US" sz="2800" b="0" i="0" u="sng" strike="noStrike" cap="none" dirty="0" err="1">
                <a:solidFill>
                  <a:schemeClr val="dk2"/>
                </a:solidFill>
                <a:highlight>
                  <a:srgbClr val="FFFF00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具體事實</a:t>
            </a:r>
            <a:r>
              <a:rPr lang="en-US" sz="2800" b="0" i="0" u="sng" strike="noStrike" cap="none" dirty="0" err="1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或</a:t>
            </a:r>
            <a:r>
              <a:rPr lang="en-US" sz="2800" b="0" i="0" u="sng" strike="noStrike" cap="none" dirty="0" err="1">
                <a:solidFill>
                  <a:schemeClr val="dk2"/>
                </a:solidFill>
                <a:highlight>
                  <a:srgbClr val="FFFF00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佐證資料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</a:t>
            </a:r>
            <a:r>
              <a:rPr lang="en-US" sz="2800" b="0" i="0" u="sng" strike="noStrike" cap="none" dirty="0" err="1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無佐證資料者得不予計分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sz="2800" b="0" i="0" u="sng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Symbols"/>
              <a:buChar char="🞐"/>
            </a:pPr>
            <a:r>
              <a:rPr lang="en-US" sz="2800" b="0" i="0" u="sng" strike="noStrike" cap="none" dirty="0" err="1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各相關單位依本升等評分細則所定評分標準認證之分數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</a:t>
            </a:r>
            <a:r>
              <a:rPr lang="en-US" sz="2800" b="0" i="0" u="sng" strike="noStrike" cap="none" dirty="0" err="1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視為校教評會之評分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 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0"/>
          <p:cNvSpPr txBox="1">
            <a:spLocks noGrp="1"/>
          </p:cNvSpPr>
          <p:nvPr>
            <p:ph type="title" idx="4294967295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 (A2-</a:t>
            </a:r>
            <a:r>
              <a:rPr lang="en-US" sz="3600">
                <a:latin typeface="Microsoft JhengHei"/>
                <a:ea typeface="Microsoft JhengHei"/>
                <a:cs typeface="Microsoft JhengHei"/>
                <a:sym typeface="Microsoft JhengHei"/>
              </a:rPr>
              <a:t>10</a:t>
            </a: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endParaRPr/>
          </a:p>
        </p:txBody>
      </p:sp>
      <p:graphicFrame>
        <p:nvGraphicFramePr>
          <p:cNvPr id="309" name="Google Shape;309;p20"/>
          <p:cNvGraphicFramePr/>
          <p:nvPr/>
        </p:nvGraphicFramePr>
        <p:xfrm>
          <a:off x="176362" y="1752588"/>
          <a:ext cx="8145925" cy="3412775"/>
        </p:xfrm>
        <a:graphic>
          <a:graphicData uri="http://schemas.openxmlformats.org/drawingml/2006/table">
            <a:tbl>
              <a:tblPr>
                <a:noFill/>
                <a:tableStyleId>{93EA4DD8-8490-4BA1-9D61-E3D1C116F9DA}</a:tableStyleId>
              </a:tblPr>
              <a:tblGrid>
                <a:gridCol w="643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3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2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82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7475">
                <a:tc gridSpan="7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A2-</a:t>
                      </a:r>
                      <a:r>
                        <a:rPr lang="en-US" sz="1600" u="none" strike="noStrike" cap="non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10 </a:t>
                      </a: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專利權人為國立雲林科技大學</a:t>
                      </a: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之國內</a:t>
                      </a:r>
                      <a:r>
                        <a:rPr lang="en-US" sz="1200" b="0" i="0" u="none" strike="noStrike" cap="none">
                          <a:solidFill>
                            <a:srgbClr val="7030A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發明</a:t>
                      </a: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獲證專利、</a:t>
                      </a:r>
                      <a:r>
                        <a:rPr lang="en-US" sz="1200" b="0" i="0" u="none" strike="noStrike" cap="none">
                          <a:solidFill>
                            <a:srgbClr val="7030A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設計</a:t>
                      </a: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獲證專利每件1分，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200" u="none" strike="noStrike" cap="none">
                          <a:solidFill>
                            <a:srgbClr val="7030A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         </a:t>
                      </a:r>
                      <a:r>
                        <a:rPr lang="en-US" sz="1200" b="0" i="0" u="none" strike="noStrike" cap="none">
                          <a:solidFill>
                            <a:srgbClr val="7030A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國際獲證專利(不含大陸地區)每件3分</a:t>
                      </a:r>
                      <a:r>
                        <a:rPr lang="en-US" sz="1200" u="none" strike="noStrike" cap="none">
                          <a:solidFill>
                            <a:srgbClr val="7030A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，該表最高10分。</a:t>
                      </a: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（由研發處審核認證）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項次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600" u="none" strike="noStrike" cap="non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年</a:t>
                      </a: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度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專利名稱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共同著作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類別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得分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認證單位簽章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□是</a:t>
                      </a:r>
                      <a:b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□否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我國</a:t>
                      </a:r>
                      <a:endParaRPr sz="1000" b="0" i="0" u="none" strike="noStrike" cap="non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17145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歐美日</a:t>
                      </a:r>
                      <a:endParaRPr sz="1000" b="0" i="0" u="none" strike="noStrike" cap="non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17145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其他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□是</a:t>
                      </a:r>
                      <a:b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□否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我國</a:t>
                      </a:r>
                      <a:endParaRPr sz="1000" b="0" i="0" u="none" strike="noStrike" cap="non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17145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歐美日</a:t>
                      </a:r>
                      <a:endParaRPr sz="1000" b="0" i="0" u="none" strike="noStrike" cap="non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17145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其他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□是</a:t>
                      </a:r>
                      <a:b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□否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我國</a:t>
                      </a:r>
                      <a:endParaRPr sz="1000" b="0" i="0" u="none" strike="noStrike" cap="non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17145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歐美日</a:t>
                      </a:r>
                      <a:endParaRPr sz="1000" b="0" i="0" u="none" strike="noStrike" cap="non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171450" marR="0" lvl="0" indent="-76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PMingLiu"/>
                        <a:buChar char="□"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其他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25">
                <a:tc gridSpan="7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u="none" strike="noStrike" cap="non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                                                                                                                             </a:t>
                      </a: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小計：    分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0" name="Google Shape;310;p20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20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20"/>
          <p:cNvSpPr txBox="1"/>
          <p:nvPr/>
        </p:nvSpPr>
        <p:spPr>
          <a:xfrm>
            <a:off x="5724525" y="5662600"/>
            <a:ext cx="3000000" cy="5859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承辦窗口：研究發展處--創新技術管理組聯絡分機：2513，楊宜蓉助理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1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21"/>
          <p:cNvSpPr txBox="1"/>
          <p:nvPr/>
        </p:nvSpPr>
        <p:spPr>
          <a:xfrm>
            <a:off x="827457" y="342900"/>
            <a:ext cx="730334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教師升等評分表（A2-11創新創業）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21"/>
          <p:cNvSpPr txBox="1"/>
          <p:nvPr/>
        </p:nvSpPr>
        <p:spPr>
          <a:xfrm>
            <a:off x="1008062" y="1943100"/>
            <a:ext cx="6942137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源由：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MingLiu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依據「國立雲林科技大學衍生新創公司實施要點」，本校教職員工生欲</a:t>
            </a:r>
            <a:r>
              <a:rPr lang="en-US" sz="2000" b="0" i="0" u="none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使用本校研發成果而衍生新創公司</a:t>
            </a:r>
            <a:r>
              <a:rPr lang="en-US" sz="20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，得單獨或組成團隊依本實施要點辦理。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MingLiu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高等教育深耕計畫、Ustart創業等計畫鼓勵學生創業。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研發處為鼓勵本校師生創業，故將師生創業列入教師升等評分中。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2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22"/>
          <p:cNvSpPr txBox="1"/>
          <p:nvPr/>
        </p:nvSpPr>
        <p:spPr>
          <a:xfrm>
            <a:off x="651893" y="188912"/>
            <a:ext cx="759195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教師升等評分表（A2-11創新創業）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25" name="Google Shape;325;p22"/>
          <p:cNvGraphicFramePr/>
          <p:nvPr/>
        </p:nvGraphicFramePr>
        <p:xfrm>
          <a:off x="971550" y="1557337"/>
          <a:ext cx="7272300" cy="4009498"/>
        </p:xfrm>
        <a:graphic>
          <a:graphicData uri="http://schemas.openxmlformats.org/drawingml/2006/table">
            <a:tbl>
              <a:tblPr>
                <a:noFill/>
                <a:tableStyleId>{93EA4DD8-8490-4BA1-9D61-E3D1C116F9DA}</a:tableStyleId>
              </a:tblPr>
              <a:tblGrid>
                <a:gridCol w="54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2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1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3675">
                <a:tc gridSpan="5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A2-</a:t>
                      </a:r>
                      <a:r>
                        <a:rPr lang="en-US" sz="120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11</a:t>
                      </a: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創新創業：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(1)</a:t>
                      </a: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以研發成果作為新創公司運作所需之技術，且本校擁有該公司股權，每件5分。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(2)</a:t>
                      </a: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以研發成果作為新創公司運作所需之技術，且老師依法擁有該公司股權，每件3分。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(3)</a:t>
                      </a: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輔導本校學生或畢業5年內校友成立新創公司，每件1分。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(4)</a:t>
                      </a: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本目最高10分。（由研發處審核認證）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新創公司設立需於</a:t>
                      </a:r>
                      <a:r>
                        <a:rPr lang="en-US" sz="12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申請升等當日</a:t>
                      </a: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往前推算5年內，且該公司仍登記在案。技術發明人或輔導老師為兩人以上者，依貢獻比例計分。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項次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年度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公司類別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得分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認證單位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承辦人簽章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□本校擁有該公司股權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□老師擁有該公司股權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□輔導學生創業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□本校擁有該公司股權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□老師擁有該公司股權</a:t>
                      </a:r>
                      <a:endParaRPr sz="1400" u="none" strike="noStrike" cap="none"/>
                    </a:p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□輔導學生創業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425">
                <a:tc gridSpan="5">
                  <a:txBody>
                    <a:bodyPr/>
                    <a:lstStyle/>
                    <a:p>
                      <a:pPr marL="0" marR="0" lvl="0" indent="37211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i="0" u="none" strike="noStrike" cap="none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小計</a:t>
                      </a:r>
                      <a:r>
                        <a:rPr lang="en-US" sz="12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：    分</a:t>
                      </a:r>
                      <a:endParaRPr sz="1400" u="none" strike="noStrike" cap="none" dirty="0"/>
                    </a:p>
                  </a:txBody>
                  <a:tcPr marL="17050" marR="17050" marT="91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6" name="Google Shape;326;p22"/>
          <p:cNvSpPr txBox="1"/>
          <p:nvPr/>
        </p:nvSpPr>
        <p:spPr>
          <a:xfrm>
            <a:off x="5386375" y="5954700"/>
            <a:ext cx="2951400" cy="5859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承辦窗口：研究發展處</a:t>
            </a: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--創新技術管理</a:t>
            </a: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組聯絡分機：25</a:t>
            </a: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23</a:t>
            </a: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</a:t>
            </a: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鄧宜亭</a:t>
            </a: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</a:t>
            </a: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組員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3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23"/>
          <p:cNvSpPr txBox="1"/>
          <p:nvPr/>
        </p:nvSpPr>
        <p:spPr>
          <a:xfrm>
            <a:off x="850899" y="333375"/>
            <a:ext cx="757325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教師升等評分表（A2-11創新創業）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23"/>
          <p:cNvSpPr txBox="1"/>
          <p:nvPr/>
        </p:nvSpPr>
        <p:spPr>
          <a:xfrm>
            <a:off x="1582501" y="1794145"/>
            <a:ext cx="6627812" cy="314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Microsoft JhengHei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所需提供證明文件：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Microsoft JhengHei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一、本校擁有該公司股權、老師擁有該公司股權證明文件：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Microsoft JhengHei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(一) 研發成果作價出資契約、技術移轉合約書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Microsoft JhengHei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(二) 股權證明、實體股票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</a:pPr>
            <a:endParaRPr sz="1800" b="0" i="0" u="none" strike="noStrike" cap="none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Microsoft JhengHei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二、輔導學生創業：研發處、育成中心及各學院之證明文件。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</a:pPr>
            <a:endParaRPr sz="1800" b="0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</a:pPr>
            <a:endParaRPr sz="1800" b="0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</a:pPr>
            <a:endParaRPr sz="1800" b="0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</a:pPr>
            <a:endParaRPr sz="1800" b="0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34" name="Google Shape;334;p23"/>
          <p:cNvSpPr txBox="1"/>
          <p:nvPr/>
        </p:nvSpPr>
        <p:spPr>
          <a:xfrm>
            <a:off x="5386374" y="5421300"/>
            <a:ext cx="2951400" cy="5859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承辦窗口：</a:t>
            </a: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研究發展處--創新技術管理組</a:t>
            </a:r>
            <a:r>
              <a:rPr lang="en-US" sz="12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聯絡分機：</a:t>
            </a:r>
            <a:r>
              <a:rPr lang="en-US" sz="1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2523，鄧宜亭 組員</a:t>
            </a:r>
            <a:endParaRPr sz="12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4"/>
          <p:cNvSpPr txBox="1">
            <a:spLocks noGrp="1"/>
          </p:cNvSpPr>
          <p:nvPr>
            <p:ph type="title" idx="4294967295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教師升等評分作業 (A2-</a:t>
            </a:r>
            <a:r>
              <a:rPr lang="en-US" sz="3600">
                <a:latin typeface="Microsoft JhengHei"/>
                <a:ea typeface="Microsoft JhengHei"/>
                <a:cs typeface="Microsoft JhengHei"/>
                <a:sym typeface="Microsoft JhengHei"/>
              </a:rPr>
              <a:t>12</a:t>
            </a: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endParaRPr/>
          </a:p>
        </p:txBody>
      </p:sp>
      <p:sp>
        <p:nvSpPr>
          <p:cNvPr id="340" name="Google Shape;340;p24"/>
          <p:cNvSpPr txBox="1">
            <a:spLocks noGrp="1"/>
          </p:cNvSpPr>
          <p:nvPr>
            <p:ph type="body" idx="4294967295"/>
          </p:nvPr>
        </p:nvSpPr>
        <p:spPr>
          <a:xfrm>
            <a:off x="633412" y="1752600"/>
            <a:ext cx="7989887" cy="447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🞐"/>
            </a:pPr>
            <a:r>
              <a:rPr lang="en-US" sz="2800" b="0" i="0" u="sng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國科會</a:t>
            </a:r>
            <a:r>
              <a:rPr lang="en-US" sz="2800" b="0" i="0" u="sng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傑出產學合作獎</a:t>
            </a:r>
            <a:r>
              <a:rPr lang="en-US" sz="28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、</a:t>
            </a:r>
            <a:r>
              <a:rPr lang="en-US" sz="2800" b="0" i="0" u="sng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傑出科技榮譽獎</a:t>
            </a:r>
            <a:r>
              <a:rPr lang="en-US" sz="2800" b="0" i="0" u="sng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、</a:t>
            </a:r>
            <a:r>
              <a:rPr lang="en-US" sz="2800" b="0" i="0" u="sng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總統科學獎</a:t>
            </a:r>
            <a:r>
              <a:rPr lang="en-US" sz="28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、</a:t>
            </a:r>
            <a:r>
              <a:rPr lang="en-US" sz="2800" b="0" i="0" u="sng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傑出技轉貢獻獎</a:t>
            </a:r>
            <a:r>
              <a:rPr lang="en-US" sz="2800" b="0" i="0" u="sng">
                <a:solidFill>
                  <a:schemeClr val="dk2"/>
                </a:solidFill>
                <a:latin typeface="PMingLiu"/>
                <a:ea typeface="PMingLiu"/>
                <a:cs typeface="PMingLiu"/>
                <a:sym typeface="PMingLiu"/>
              </a:rPr>
              <a:t>、</a:t>
            </a:r>
            <a:r>
              <a:rPr lang="en-US" sz="2800" b="0" i="0" u="sng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吳大猷紀念獎</a:t>
            </a:r>
            <a:r>
              <a:rPr lang="en-US" sz="2800" b="0" i="0" u="sng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及</a:t>
            </a:r>
            <a:r>
              <a:rPr lang="en-US" sz="2800" u="sng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教育部國家產學大師獎</a:t>
            </a:r>
            <a:r>
              <a:rPr lang="en-US" sz="2800" b="0" i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，</a:t>
            </a:r>
            <a:r>
              <a:rPr lang="en-US" sz="2800" u="sng">
                <a:latin typeface="Microsoft JhengHei"/>
                <a:ea typeface="Microsoft JhengHei"/>
                <a:cs typeface="Microsoft JhengHei"/>
                <a:sym typeface="Microsoft JhengHei"/>
              </a:rPr>
              <a:t>給</a:t>
            </a:r>
            <a:r>
              <a:rPr lang="en-US" sz="2800" b="0" i="0" u="sng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予10分</a:t>
            </a:r>
            <a:r>
              <a:rPr lang="en-US" sz="28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。</a:t>
            </a:r>
            <a:endParaRPr/>
          </a:p>
          <a:p>
            <a:pPr marL="342900" marR="0" lvl="0" indent="-342900" algn="l" rtl="0">
              <a:lnSpc>
                <a:spcPct val="128571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Symbols"/>
              <a:buChar char="🞐"/>
            </a:pPr>
            <a:r>
              <a:rPr lang="en-US" sz="2800" b="0" i="0" u="sng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教育部</a:t>
            </a:r>
            <a:r>
              <a:rPr lang="en-US" sz="28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各項獎勵及</a:t>
            </a:r>
            <a:r>
              <a:rPr lang="en-US" sz="2800" b="0" i="0" u="sng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本校研究類優良教師</a:t>
            </a:r>
            <a:r>
              <a:rPr lang="en-US" sz="28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，每次5分。</a:t>
            </a:r>
            <a:endParaRPr/>
          </a:p>
          <a:p>
            <a:pPr marL="342900" marR="0" lvl="0" indent="-342900" algn="l" rtl="0">
              <a:lnSpc>
                <a:spcPct val="128571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🞐"/>
            </a:pPr>
            <a:r>
              <a:rPr lang="en-US" sz="28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本項最高10分。</a:t>
            </a:r>
            <a:endParaRPr/>
          </a:p>
        </p:txBody>
      </p:sp>
      <p:sp>
        <p:nvSpPr>
          <p:cNvPr id="341" name="Google Shape;341;p24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25"/>
          <p:cNvSpPr txBox="1">
            <a:spLocks noGrp="1"/>
          </p:cNvSpPr>
          <p:nvPr>
            <p:ph type="title" idx="4294967295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教師升等評分表（A2-1</a:t>
            </a:r>
            <a:r>
              <a:rPr lang="en-US" sz="3600">
                <a:latin typeface="Microsoft JhengHei"/>
                <a:ea typeface="Microsoft JhengHei"/>
                <a:cs typeface="Microsoft JhengHei"/>
                <a:sym typeface="Microsoft JhengHei"/>
              </a:rPr>
              <a:t>2</a:t>
            </a: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)</a:t>
            </a:r>
            <a:endParaRPr/>
          </a:p>
        </p:txBody>
      </p:sp>
      <p:sp>
        <p:nvSpPr>
          <p:cNvPr id="347" name="Google Shape;347;p25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8" name="Google Shape;348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2602" y="1657924"/>
            <a:ext cx="7855598" cy="34474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6"/>
          <p:cNvSpPr txBox="1">
            <a:spLocks noGrp="1"/>
          </p:cNvSpPr>
          <p:nvPr>
            <p:ph type="title" idx="4294967295"/>
          </p:nvPr>
        </p:nvSpPr>
        <p:spPr>
          <a:xfrm>
            <a:off x="687387" y="293687"/>
            <a:ext cx="719772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教師升等評分表（C3-9表）</a:t>
            </a:r>
            <a:endParaRPr/>
          </a:p>
        </p:txBody>
      </p:sp>
      <p:sp>
        <p:nvSpPr>
          <p:cNvPr id="354" name="Google Shape;354;p26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55" name="Google Shape;355;p26"/>
          <p:cNvGraphicFramePr/>
          <p:nvPr/>
        </p:nvGraphicFramePr>
        <p:xfrm>
          <a:off x="685800" y="1554162"/>
          <a:ext cx="7705700" cy="1947480"/>
        </p:xfrm>
        <a:graphic>
          <a:graphicData uri="http://schemas.openxmlformats.org/drawingml/2006/table">
            <a:tbl>
              <a:tblPr>
                <a:noFill/>
                <a:tableStyleId>{93EA4DD8-8490-4BA1-9D61-E3D1C116F9DA}</a:tableStyleId>
              </a:tblPr>
              <a:tblGrid>
                <a:gridCol w="47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1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3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25"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C3-9依學校實收教師募款金額之總金額每滿10萬元計</a:t>
                      </a:r>
                      <a:r>
                        <a:rPr lang="en-US" sz="1400" u="none" strike="noStrike" cap="none">
                          <a:solidFill>
                            <a:schemeClr val="dk2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分，未滿10萬元依其比例計分，最高</a:t>
                      </a:r>
                      <a:r>
                        <a:rPr lang="en-US" sz="1400" u="none" strike="noStrike" cap="none">
                          <a:solidFill>
                            <a:schemeClr val="dk2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10</a:t>
                      </a: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分。 （由研發處審核認證）</a:t>
                      </a:r>
                      <a:endParaRPr sz="1400" u="none" strike="noStrike" cap="none"/>
                    </a:p>
                  </a:txBody>
                  <a:tcPr marL="91450" marR="91450" marT="45700" marB="457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項次</a:t>
                      </a:r>
                      <a:endParaRPr sz="1400" u="none" strike="noStrike" cap="none"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學年度</a:t>
                      </a:r>
                      <a:endParaRPr sz="1400" u="none" strike="noStrike" cap="none"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募款金額</a:t>
                      </a:r>
                      <a:endParaRPr sz="1400" u="none" strike="noStrike" cap="none"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得分</a:t>
                      </a:r>
                      <a:endParaRPr sz="1400" u="none" strike="noStrike" cap="none"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4287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Microsoft JhengHei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認證單位簽章</a:t>
                      </a:r>
                      <a:endParaRPr sz="1400" u="none" strike="noStrike" cap="none"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3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375">
                <a:tc gridSpan="5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lang="en-US" sz="1400" b="0" i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                                                                                                                                  小計：    分</a:t>
                      </a:r>
                      <a:endParaRPr sz="1400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56" name="Google Shape;356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65312" y="3538537"/>
            <a:ext cx="2554287" cy="3335337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Google Shape;357;p26"/>
          <p:cNvSpPr txBox="1"/>
          <p:nvPr/>
        </p:nvSpPr>
        <p:spPr>
          <a:xfrm>
            <a:off x="1187450" y="3511550"/>
            <a:ext cx="11160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募款證明範例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26"/>
          <p:cNvSpPr txBox="1"/>
          <p:nvPr/>
        </p:nvSpPr>
        <p:spPr>
          <a:xfrm>
            <a:off x="5726099" y="5662600"/>
            <a:ext cx="2988600" cy="5859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承辦窗口：研發處就業暨校友服務中心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聯絡分機：254</a:t>
            </a:r>
            <a:r>
              <a:rPr lang="en-US" sz="1200">
                <a:latin typeface="Microsoft JhengHei"/>
                <a:ea typeface="Microsoft JhengHei"/>
                <a:cs typeface="Microsoft JhengHei"/>
                <a:sym typeface="Microsoft JhengHei"/>
              </a:rPr>
              <a:t>2</a:t>
            </a:r>
            <a:r>
              <a:rPr lang="en-US" sz="1200" b="0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</a:t>
            </a:r>
            <a:r>
              <a:rPr lang="en-US" sz="1200">
                <a:latin typeface="Microsoft JhengHei"/>
                <a:ea typeface="Microsoft JhengHei"/>
                <a:cs typeface="Microsoft JhengHei"/>
                <a:sym typeface="Microsoft JhengHei"/>
              </a:rPr>
              <a:t>邱郁茹</a:t>
            </a:r>
            <a:r>
              <a:rPr lang="en-US" sz="1200" b="0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助理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26"/>
          <p:cNvSpPr txBox="1"/>
          <p:nvPr/>
        </p:nvSpPr>
        <p:spPr>
          <a:xfrm>
            <a:off x="346075" y="222250"/>
            <a:ext cx="1825625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Microsoft JhengHei"/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服務類：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21a33601231_1_0"/>
          <p:cNvSpPr txBox="1">
            <a:spLocks noGrp="1"/>
          </p:cNvSpPr>
          <p:nvPr>
            <p:ph type="title" idx="4294967295"/>
          </p:nvPr>
        </p:nvSpPr>
        <p:spPr>
          <a:xfrm>
            <a:off x="53150" y="805525"/>
            <a:ext cx="6273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29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教師升等評分表（C3-</a:t>
            </a:r>
            <a:r>
              <a:rPr lang="en-US" sz="2900">
                <a:latin typeface="Microsoft JhengHei"/>
                <a:ea typeface="Microsoft JhengHei"/>
                <a:cs typeface="Microsoft JhengHei"/>
                <a:sym typeface="Microsoft JhengHei"/>
              </a:rPr>
              <a:t>11之1跟2</a:t>
            </a:r>
            <a:r>
              <a:rPr lang="en-US" sz="29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）</a:t>
            </a:r>
            <a:endParaRPr sz="3700"/>
          </a:p>
        </p:txBody>
      </p:sp>
      <p:sp>
        <p:nvSpPr>
          <p:cNvPr id="365" name="Google Shape;365;g21a33601231_1_0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g21a33601231_1_0"/>
          <p:cNvSpPr txBox="1"/>
          <p:nvPr/>
        </p:nvSpPr>
        <p:spPr>
          <a:xfrm>
            <a:off x="346075" y="222250"/>
            <a:ext cx="1825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Microsoft JhengHei"/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服務類：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7" name="Google Shape;367;g21a33601231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0475" y="1551099"/>
            <a:ext cx="7479416" cy="4355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21a33601231_1_11"/>
          <p:cNvSpPr txBox="1">
            <a:spLocks noGrp="1"/>
          </p:cNvSpPr>
          <p:nvPr>
            <p:ph type="title" idx="4294967295"/>
          </p:nvPr>
        </p:nvSpPr>
        <p:spPr>
          <a:xfrm>
            <a:off x="53150" y="805525"/>
            <a:ext cx="6273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29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教師升等評分表（C3-</a:t>
            </a:r>
            <a:r>
              <a:rPr lang="en-US" sz="2900">
                <a:latin typeface="Microsoft JhengHei"/>
                <a:ea typeface="Microsoft JhengHei"/>
                <a:cs typeface="Microsoft JhengHei"/>
                <a:sym typeface="Microsoft JhengHei"/>
              </a:rPr>
              <a:t>11之1跟2</a:t>
            </a:r>
            <a:r>
              <a:rPr lang="en-US" sz="29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）</a:t>
            </a:r>
            <a:endParaRPr sz="3700"/>
          </a:p>
        </p:txBody>
      </p:sp>
      <p:sp>
        <p:nvSpPr>
          <p:cNvPr id="373" name="Google Shape;373;g21a33601231_1_11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g21a33601231_1_11"/>
          <p:cNvSpPr txBox="1"/>
          <p:nvPr/>
        </p:nvSpPr>
        <p:spPr>
          <a:xfrm>
            <a:off x="5726099" y="5662600"/>
            <a:ext cx="2988600" cy="5859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承辦窗口：研發處研究企劃組</a:t>
            </a:r>
            <a:br>
              <a:rPr lang="en-US" sz="1200" b="0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en-US" sz="1200" b="0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聯絡分機：25</a:t>
            </a:r>
            <a:r>
              <a:rPr lang="en-US" sz="1200">
                <a:latin typeface="Microsoft JhengHei"/>
                <a:ea typeface="Microsoft JhengHei"/>
                <a:cs typeface="Microsoft JhengHei"/>
                <a:sym typeface="Microsoft JhengHei"/>
              </a:rPr>
              <a:t>46</a:t>
            </a:r>
            <a:r>
              <a:rPr lang="en-US" sz="1200" b="0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</a:t>
            </a:r>
            <a:r>
              <a:rPr lang="en-US" sz="1200">
                <a:latin typeface="Microsoft JhengHei"/>
                <a:ea typeface="Microsoft JhengHei"/>
                <a:cs typeface="Microsoft JhengHei"/>
                <a:sym typeface="Microsoft JhengHei"/>
              </a:rPr>
              <a:t>沈秀容助理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g21a33601231_1_11"/>
          <p:cNvSpPr txBox="1"/>
          <p:nvPr/>
        </p:nvSpPr>
        <p:spPr>
          <a:xfrm>
            <a:off x="346075" y="222250"/>
            <a:ext cx="1825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Microsoft JhengHei"/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服務類：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g21a33601231_1_11"/>
          <p:cNvSpPr txBox="1">
            <a:spLocks noGrp="1"/>
          </p:cNvSpPr>
          <p:nvPr>
            <p:ph type="title" idx="4294967295"/>
          </p:nvPr>
        </p:nvSpPr>
        <p:spPr>
          <a:xfrm>
            <a:off x="496050" y="1452550"/>
            <a:ext cx="7519500" cy="32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2200">
                <a:latin typeface="Microsoft JhengHei"/>
                <a:ea typeface="Microsoft JhengHei"/>
                <a:cs typeface="Microsoft JhengHei"/>
                <a:sym typeface="Microsoft JhengHei"/>
              </a:rPr>
              <a:t>1.需請符合資格之教師自行檢附相關佐證資料，研發處將依教師提供之佐證資料進行書面審查。</a:t>
            </a:r>
            <a:endParaRPr sz="220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br>
              <a:rPr lang="en-US" sz="2200"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en-US" sz="2200">
                <a:latin typeface="Microsoft JhengHei"/>
                <a:ea typeface="Microsoft JhengHei"/>
                <a:cs typeface="Microsoft JhengHei"/>
                <a:sym typeface="Microsoft JhengHei"/>
              </a:rPr>
              <a:t>2.佐證資料說明：</a:t>
            </a:r>
            <a:endParaRPr sz="220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2200">
                <a:latin typeface="Microsoft JhengHei"/>
                <a:ea typeface="Microsoft JhengHei"/>
                <a:cs typeface="Microsoft JhengHei"/>
                <a:sym typeface="Microsoft JhengHei"/>
              </a:rPr>
              <a:t>建議教師提供聘書、Email來信、審查委員名冊等相關證明文件，並提供該期刊在WOS及SciVal系統之連結，以上資料請以電子檔方式郵寄至承辦人員，以利進行資料核對之作業程序。</a:t>
            </a:r>
            <a:endParaRPr sz="220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endParaRPr sz="2900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7"/>
          <p:cNvSpPr txBox="1"/>
          <p:nvPr/>
        </p:nvSpPr>
        <p:spPr>
          <a:xfrm>
            <a:off x="1318076" y="4237665"/>
            <a:ext cx="6192837" cy="769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4400"/>
              <a:buFont typeface="Comic Sans MS"/>
              <a:buNone/>
            </a:pPr>
            <a:r>
              <a:rPr lang="en-US" sz="4400" b="1" i="0" u="none" strike="noStrike" cap="none" dirty="0">
                <a:solidFill>
                  <a:srgbClr val="00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Thanks for Listening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27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29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381;p27">
            <a:extLst>
              <a:ext uri="{FF2B5EF4-FFF2-40B4-BE49-F238E27FC236}">
                <a16:creationId xmlns:a16="http://schemas.microsoft.com/office/drawing/2014/main" id="{14604DCC-DCE7-495A-B6A2-D4DCDCD0C29D}"/>
              </a:ext>
            </a:extLst>
          </p:cNvPr>
          <p:cNvSpPr txBox="1"/>
          <p:nvPr/>
        </p:nvSpPr>
        <p:spPr>
          <a:xfrm>
            <a:off x="1465665" y="1262552"/>
            <a:ext cx="5897661" cy="203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4400"/>
              <a:buFont typeface="Comic Sans MS"/>
              <a:buNone/>
            </a:pPr>
            <a:r>
              <a:rPr lang="zh-TW" altLang="en-US" sz="4200" b="1" dirty="0">
                <a:solidFill>
                  <a:srgbClr val="0033CC"/>
                </a:solidFill>
                <a:latin typeface="Comic Sans MS"/>
              </a:rPr>
              <a:t>研發處認列評分表：</a:t>
            </a:r>
            <a:r>
              <a:rPr lang="en-US" altLang="zh-TW" sz="4200" b="1" dirty="0">
                <a:solidFill>
                  <a:srgbClr val="0033CC"/>
                </a:solidFill>
                <a:latin typeface="Comic Sans MS"/>
              </a:rPr>
              <a:t>A2-1</a:t>
            </a:r>
            <a:r>
              <a:rPr lang="zh-TW" altLang="en-US" sz="4200" b="1" dirty="0">
                <a:solidFill>
                  <a:srgbClr val="0033CC"/>
                </a:solidFill>
                <a:latin typeface="Comic Sans MS"/>
              </a:rPr>
              <a:t>至</a:t>
            </a:r>
            <a:r>
              <a:rPr lang="en-US" altLang="zh-TW" sz="4200" b="1" dirty="0">
                <a:solidFill>
                  <a:srgbClr val="0033CC"/>
                </a:solidFill>
                <a:latin typeface="Comic Sans MS"/>
              </a:rPr>
              <a:t>A2-12</a:t>
            </a:r>
            <a:r>
              <a:rPr lang="zh-TW" altLang="en-US" sz="4200" b="1" dirty="0">
                <a:solidFill>
                  <a:srgbClr val="0033CC"/>
                </a:solidFill>
                <a:latin typeface="Comic Sans MS"/>
              </a:rPr>
              <a:t>、</a:t>
            </a:r>
            <a:r>
              <a:rPr lang="en-US" altLang="zh-TW" sz="4200" b="1" dirty="0">
                <a:solidFill>
                  <a:srgbClr val="0033CC"/>
                </a:solidFill>
                <a:latin typeface="Comic Sans MS"/>
              </a:rPr>
              <a:t>                                C3-9</a:t>
            </a:r>
            <a:r>
              <a:rPr lang="zh-TW" altLang="en-US" sz="4200" b="1" dirty="0">
                <a:solidFill>
                  <a:srgbClr val="0033CC"/>
                </a:solidFill>
                <a:latin typeface="Comic Sans MS"/>
              </a:rPr>
              <a:t> 、</a:t>
            </a:r>
            <a:r>
              <a:rPr lang="en-US" altLang="zh-TW" sz="4200" b="1" dirty="0">
                <a:solidFill>
                  <a:srgbClr val="0033CC"/>
                </a:solidFill>
                <a:latin typeface="Comic Sans MS"/>
              </a:rPr>
              <a:t>C3-11</a:t>
            </a:r>
            <a:endParaRPr sz="4200" b="1" dirty="0">
              <a:solidFill>
                <a:srgbClr val="0033CC"/>
              </a:solidFill>
              <a:latin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>
            <a:spLocks noGrp="1"/>
          </p:cNvSpPr>
          <p:nvPr>
            <p:ph type="title"/>
          </p:nvPr>
        </p:nvSpPr>
        <p:spPr>
          <a:xfrm>
            <a:off x="684212" y="404812"/>
            <a:ext cx="7558087" cy="8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教師升等作業-研發處審核</a:t>
            </a:r>
            <a:r>
              <a:rPr lang="en-US" sz="3600" b="0" i="0" u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準備資料</a:t>
            </a:r>
            <a:endParaRPr/>
          </a:p>
        </p:txBody>
      </p:sp>
      <p:sp>
        <p:nvSpPr>
          <p:cNvPr id="178" name="Google Shape;178;p3"/>
          <p:cNvSpPr txBox="1">
            <a:spLocks noGrp="1"/>
          </p:cNvSpPr>
          <p:nvPr>
            <p:ph type="body" idx="1"/>
          </p:nvPr>
        </p:nvSpPr>
        <p:spPr>
          <a:xfrm>
            <a:off x="684212" y="1412875"/>
            <a:ext cx="7847012" cy="426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icrosoft JhengHei"/>
              <a:buAutoNum type="arabicPeriod"/>
            </a:pPr>
            <a:r>
              <a:rPr lang="en-US" sz="2800" b="0" i="0" u="sng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本職級國科會傑出研究獎</a:t>
            </a:r>
            <a:r>
              <a:rPr lang="en-US" sz="28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證明文件。</a:t>
            </a:r>
            <a:endParaRPr/>
          </a:p>
          <a:p>
            <a:pPr marL="514350" lvl="0" indent="-51435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icrosoft JhengHei"/>
              <a:buAutoNum type="arabicPeriod"/>
            </a:pPr>
            <a:r>
              <a:rPr lang="en-US" sz="2800" b="0" i="0" u="sng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本職級國科會甲、乙種研究獎</a:t>
            </a:r>
            <a:r>
              <a:rPr lang="en-US" sz="28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證明文件。</a:t>
            </a:r>
            <a:endParaRPr/>
          </a:p>
          <a:p>
            <a:pPr marL="514350" lvl="0" indent="-51435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icrosoft JhengHei"/>
              <a:buAutoNum type="arabicPeriod"/>
            </a:pPr>
            <a:r>
              <a:rPr lang="en-US" sz="2800" b="0" i="0" u="sng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本職級擔任國科會研究計畫主持人核定清單。</a:t>
            </a:r>
            <a:endParaRPr/>
          </a:p>
          <a:p>
            <a:pPr marL="514350" lvl="0" indent="-51435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crosoft JhengHei"/>
              <a:buAutoNum type="arabicPeriod"/>
            </a:pPr>
            <a:r>
              <a:rPr lang="en-US" sz="28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擔任研究計畫及產學合作案主持人，編列</a:t>
            </a:r>
            <a:r>
              <a:rPr lang="en-US" sz="2800" b="1" i="0" u="sng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符合本校規定管理費</a:t>
            </a:r>
            <a:r>
              <a:rPr lang="en-US" sz="2800" b="0" i="0" u="sng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之合約書及經費表</a:t>
            </a:r>
            <a:r>
              <a:rPr lang="en-US" sz="28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  </a:t>
            </a:r>
            <a:endParaRPr/>
          </a:p>
        </p:txBody>
      </p:sp>
      <p:sp>
        <p:nvSpPr>
          <p:cNvPr id="179" name="Google Shape;179;p3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"/>
          <p:cNvSpPr txBox="1"/>
          <p:nvPr/>
        </p:nvSpPr>
        <p:spPr>
          <a:xfrm>
            <a:off x="684212" y="404812"/>
            <a:ext cx="7558087" cy="8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教師升等作業-研發處審核</a:t>
            </a:r>
            <a:r>
              <a:rPr lang="en-US" sz="3600" b="0" i="0" u="none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準備資料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4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4"/>
          <p:cNvSpPr txBox="1">
            <a:spLocks noGrp="1"/>
          </p:cNvSpPr>
          <p:nvPr>
            <p:ph type="body" idx="1"/>
          </p:nvPr>
        </p:nvSpPr>
        <p:spPr>
          <a:xfrm>
            <a:off x="684200" y="1334225"/>
            <a:ext cx="7696200" cy="39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crosoft JhengHei"/>
              <a:buAutoNum type="arabicPeriod" startAt="5"/>
            </a:pP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擔任其他</a:t>
            </a:r>
            <a:r>
              <a:rPr lang="en-US" sz="2800" b="0" i="0" u="sng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不能編列管理費之公立機構補助計畫案主持人之核定清單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/>
          </a:p>
          <a:p>
            <a:pPr marL="514350" marR="0" lvl="0" indent="-514350" algn="l" rtl="0">
              <a:lnSpc>
                <a:spcPct val="142857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icrosoft JhengHei"/>
              <a:buNone/>
            </a:pPr>
            <a:r>
              <a:rPr lang="en-US" sz="2800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擔任經本校行政程序認可之校外單位計畫之共同主持人，</a:t>
            </a:r>
            <a:r>
              <a:rPr lang="en-US" sz="2800" b="0" i="0" u="sng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依其計畫結案文件之經費每滿150萬元計1分，未滿150萬元依其比例計分。其升等評分證明所列共同主持人相對貢獻分配比例應由主持人簽證。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5"/>
          <p:cNvSpPr txBox="1"/>
          <p:nvPr/>
        </p:nvSpPr>
        <p:spPr>
          <a:xfrm>
            <a:off x="684212" y="404812"/>
            <a:ext cx="7558087" cy="8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教師升等作業-研發處審核</a:t>
            </a:r>
            <a:r>
              <a:rPr lang="en-US" sz="3600" b="0" i="0" u="none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準備資料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5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5"/>
          <p:cNvSpPr txBox="1"/>
          <p:nvPr/>
        </p:nvSpPr>
        <p:spPr>
          <a:xfrm>
            <a:off x="539750" y="1628775"/>
            <a:ext cx="8083550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icrosoft JhengHei"/>
              <a:buAutoNum type="arabicPeriod" startAt="6"/>
            </a:pP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教師升等評分證明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(若有協同主持人) 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l" rtl="0">
              <a:lnSpc>
                <a:spcPct val="128571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icrosoft JhengHei"/>
              <a:buAutoNum type="arabicPeriod" startAt="6"/>
            </a:pP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本職級技術移轉金額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之清單。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l" rtl="0">
              <a:lnSpc>
                <a:spcPct val="128571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icrosoft JhengHei"/>
              <a:buAutoNum type="arabicPeriod" startAt="6"/>
            </a:pP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本職級獲發明專利及</a:t>
            </a:r>
            <a:r>
              <a:rPr lang="en-US" sz="2800" b="0" i="0" u="sng" strike="noStrike" cap="none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設計專利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之清單。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l" rtl="0">
              <a:lnSpc>
                <a:spcPct val="128571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icrosoft JhengHei"/>
              <a:buAutoNum type="arabicPeriod" startAt="6"/>
            </a:pP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本職級獲獎紀錄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en-US" sz="2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國科會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，教育部與本校)之清單。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6"/>
          <p:cNvSpPr txBox="1"/>
          <p:nvPr/>
        </p:nvSpPr>
        <p:spPr>
          <a:xfrm>
            <a:off x="684212" y="404812"/>
            <a:ext cx="7558087" cy="8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教師升等作業-研發處審核</a:t>
            </a:r>
            <a:r>
              <a:rPr lang="en-US" sz="3600" b="0" i="0" u="none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準備資料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6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6"/>
          <p:cNvSpPr txBox="1"/>
          <p:nvPr/>
        </p:nvSpPr>
        <p:spPr>
          <a:xfrm>
            <a:off x="471487" y="1341437"/>
            <a:ext cx="8561387" cy="3906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1" name="Google Shape;201;p6"/>
          <p:cNvSpPr txBox="1"/>
          <p:nvPr/>
        </p:nvSpPr>
        <p:spPr>
          <a:xfrm>
            <a:off x="538312" y="1539650"/>
            <a:ext cx="7704000" cy="32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10.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研發成果作價出資契約、技術移轉合約書及 </a:t>
            </a:r>
            <a:endParaRPr sz="2800" b="0" i="0" u="sng" strike="noStrike" cap="none">
              <a:solidFill>
                <a:schemeClr val="dk2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股東持股證明書。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icrosoft JhengHei"/>
              <a:buNone/>
            </a:pPr>
            <a:r>
              <a:rPr lang="en-US" sz="2800" b="0" i="0" u="none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.研發處、育成中心及各學院之輔導學生創業</a:t>
            </a:r>
            <a:endParaRPr sz="2800" b="0" i="0" u="sng" strike="noStrike" cap="none">
              <a:solidFill>
                <a:schemeClr val="dk2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icrosoft JhengHei"/>
              <a:buNone/>
            </a:pPr>
            <a:r>
              <a:rPr lang="en-US" sz="2800" b="0" i="0" u="none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證明文件。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icrosoft JhengHei"/>
              <a:buNone/>
            </a:pPr>
            <a:r>
              <a:rPr lang="en-US" sz="2800" b="0" i="0" u="none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12.</a:t>
            </a:r>
            <a:r>
              <a:rPr lang="en-US" sz="2800" b="0" i="0" u="sng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教師升等時在本校本職級內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募款實收金額</a:t>
            </a:r>
            <a:r>
              <a:rPr lang="en-US" sz="2800" b="0" i="0" u="sng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(每</a:t>
            </a:r>
            <a:endParaRPr sz="2800" b="0" i="0" u="sng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icrosoft JhengHei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</a:t>
            </a:r>
            <a:r>
              <a:rPr lang="en-US" sz="2800" b="0" i="0" u="sng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滿10萬元計)之募款證明。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7"/>
          <p:cNvSpPr txBox="1">
            <a:spLocks noGrp="1"/>
          </p:cNvSpPr>
          <p:nvPr>
            <p:ph type="title"/>
          </p:nvPr>
        </p:nvSpPr>
        <p:spPr>
          <a:xfrm>
            <a:off x="611187" y="549275"/>
            <a:ext cx="7416800" cy="120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br>
              <a:rPr lang="en-US" sz="36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br>
              <a:rPr lang="en-US" sz="36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en-US" sz="3600" b="0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升等配分基礎與原則</a:t>
            </a:r>
            <a:br>
              <a:rPr lang="en-US" sz="3600" b="0" i="0" u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endParaRPr/>
          </a:p>
        </p:txBody>
      </p:sp>
      <p:sp>
        <p:nvSpPr>
          <p:cNvPr id="207" name="Google Shape;207;p7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7"/>
          <p:cNvSpPr txBox="1"/>
          <p:nvPr/>
        </p:nvSpPr>
        <p:spPr>
          <a:xfrm>
            <a:off x="468312" y="1441450"/>
            <a:ext cx="791845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🞐"/>
            </a:pP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第3、4、5項計畫之共 (協) 同主持人分數計算方式，由計畫主持人與共(協)同主持人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將個案總分依實際貢獻分配之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42857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🞐"/>
            </a:pPr>
            <a:r>
              <a:rPr lang="en-US" sz="2800" b="0" i="0" u="sng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共(協)同主持人升等配分需事先與計劃主持人共同協商配分比例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，於升等評分表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明列貢獻比並簽章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，以利確認該項之升等配分。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🞐"/>
            </a:pP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第6、7項屬共同著作者，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依實際貢獻分配之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8"/>
          <p:cNvSpPr txBox="1">
            <a:spLocks noGrp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prstGeom prst="rect">
            <a:avLst/>
          </a:prstGeom>
          <a:noFill/>
          <a:ln>
            <a:noFill/>
          </a:ln>
          <a:effectLst>
            <a:outerShdw blurRad="63500" dist="45790" dir="2021404">
              <a:schemeClr val="lt2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icrosoft JhengHei"/>
              <a:buNone/>
            </a:pPr>
            <a:r>
              <a:rPr lang="en-US" sz="4400" b="1" i="0" u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各評分項目介紹</a:t>
            </a:r>
            <a:endParaRPr/>
          </a:p>
        </p:txBody>
      </p:sp>
      <p:sp>
        <p:nvSpPr>
          <p:cNvPr id="214" name="Google Shape;214;p8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9"/>
          <p:cNvSpPr txBox="1">
            <a:spLocks noGrp="1"/>
          </p:cNvSpPr>
          <p:nvPr>
            <p:ph type="title" idx="4294967295"/>
          </p:nvPr>
        </p:nvSpPr>
        <p:spPr>
          <a:xfrm>
            <a:off x="395287" y="6096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icrosoft JhengHe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教師升等評分作業(A2-1~A2-4)</a:t>
            </a:r>
            <a:endParaRPr/>
          </a:p>
        </p:txBody>
      </p:sp>
      <p:sp>
        <p:nvSpPr>
          <p:cNvPr id="220" name="Google Shape;220;p9"/>
          <p:cNvSpPr txBox="1">
            <a:spLocks noGrp="1"/>
          </p:cNvSpPr>
          <p:nvPr>
            <p:ph type="body" idx="4294967295"/>
          </p:nvPr>
        </p:nvSpPr>
        <p:spPr>
          <a:xfrm>
            <a:off x="1136650" y="1844675"/>
            <a:ext cx="68707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🞐"/>
            </a:pP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獲</a:t>
            </a:r>
            <a:r>
              <a:rPr lang="en-US" sz="2800" b="0" i="0" u="sng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國科會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傑出研究獎，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每次20分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🞐"/>
            </a:pP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獲</a:t>
            </a:r>
            <a:r>
              <a:rPr lang="en-US" sz="2800" b="0" i="0" u="sng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國科會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甲、乙種研究獎，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每次3分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🞐"/>
            </a:pP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擔任</a:t>
            </a:r>
            <a:r>
              <a:rPr lang="en-US" sz="2800" b="0" i="0" u="sng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國科會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研究計畫主持人，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每次3分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crosoft JhengHei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(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多年期計畫，一年計一次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🞐"/>
            </a:pPr>
            <a:r>
              <a:rPr lang="en-US" sz="2800" b="0" i="0" u="sng" strike="noStrike" cap="none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國科會優秀年輕學者計畫且擔任主持人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</a:t>
            </a:r>
            <a:r>
              <a:rPr lang="en-US" sz="2800" b="0" i="0" u="sng" strike="noStrike" cap="none">
                <a:solidFill>
                  <a:schemeClr val="dk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每次5分</a:t>
            </a:r>
            <a:r>
              <a:rPr lang="en-US" sz="2800" b="0" i="0" u="none" strike="noStrike" cap="non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/>
          </a:p>
          <a:p>
            <a:pPr marL="342900" marR="0" lvl="0" indent="-165100" algn="l" rtl="0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endParaRPr sz="2800" b="0" i="0" u="non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21" name="Google Shape;221;p9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9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9"/>
          <p:cNvSpPr txBox="1"/>
          <p:nvPr/>
        </p:nvSpPr>
        <p:spPr>
          <a:xfrm>
            <a:off x="6156325" y="5662612"/>
            <a:ext cx="2251075" cy="585787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承辦窗口：研發處 研究企劃組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Microsoft JhengHe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聯絡分機：252</a:t>
            </a:r>
            <a:r>
              <a:rPr lang="en-US" sz="1200">
                <a:latin typeface="Microsoft JhengHei"/>
                <a:ea typeface="Microsoft JhengHei"/>
                <a:cs typeface="Microsoft JhengHei"/>
                <a:sym typeface="Microsoft JhengHei"/>
              </a:rPr>
              <a:t>2</a:t>
            </a:r>
            <a:r>
              <a:rPr lang="en-US" sz="1200" b="0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</a:t>
            </a:r>
            <a:r>
              <a:rPr lang="en-US" sz="1200">
                <a:latin typeface="Microsoft JhengHei"/>
                <a:ea typeface="Microsoft JhengHei"/>
                <a:cs typeface="Microsoft JhengHei"/>
                <a:sym typeface="Microsoft JhengHei"/>
              </a:rPr>
              <a:t>李嫦孺</a:t>
            </a:r>
            <a:r>
              <a:rPr lang="en-US" sz="1200" b="0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專員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9"/>
          <p:cNvSpPr txBox="1"/>
          <p:nvPr/>
        </p:nvSpPr>
        <p:spPr>
          <a:xfrm>
            <a:off x="390525" y="365125"/>
            <a:ext cx="5976937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Microsoft JhengHei"/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研究及產學合作類：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1021</Words>
  <Application>Microsoft Office PowerPoint</Application>
  <PresentationFormat>如螢幕大小 (4:3)</PresentationFormat>
  <Paragraphs>296</Paragraphs>
  <Slides>29</Slides>
  <Notes>29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29</vt:i4>
      </vt:variant>
    </vt:vector>
  </HeadingPairs>
  <TitlesOfParts>
    <vt:vector size="38" baseType="lpstr">
      <vt:lpstr>Noto Sans Symbols</vt:lpstr>
      <vt:lpstr>Microsoft JhengHei</vt:lpstr>
      <vt:lpstr>PMingLiu</vt:lpstr>
      <vt:lpstr>DFKai-SB</vt:lpstr>
      <vt:lpstr>Arial</vt:lpstr>
      <vt:lpstr>Calibri</vt:lpstr>
      <vt:lpstr>Comic Sans MS</vt:lpstr>
      <vt:lpstr>Crayons</vt:lpstr>
      <vt:lpstr>1_Crayons</vt:lpstr>
      <vt:lpstr>教師升等評分細則 修正說明會</vt:lpstr>
      <vt:lpstr>研發處審核基準</vt:lpstr>
      <vt:lpstr>教師升等作業-研發處審核準備資料</vt:lpstr>
      <vt:lpstr>PowerPoint 簡報</vt:lpstr>
      <vt:lpstr>PowerPoint 簡報</vt:lpstr>
      <vt:lpstr>PowerPoint 簡報</vt:lpstr>
      <vt:lpstr>  升等配分基礎與原則 </vt:lpstr>
      <vt:lpstr>各評分項目介紹</vt:lpstr>
      <vt:lpstr>教師升等評分作業(A2-1~A2-4)</vt:lpstr>
      <vt:lpstr>教師升等評分表（A2-1） 國科會傑出研究獎</vt:lpstr>
      <vt:lpstr>教師升等評分表（A2-2） 優秀年輕學者</vt:lpstr>
      <vt:lpstr>教師升等評分表（A2-3） 甲、乙種研究獎</vt:lpstr>
      <vt:lpstr>教師升等評分表（A2-4） 擔任研究計畫主持人</vt:lpstr>
      <vt:lpstr>教師升等評分作業 (A2-7)</vt:lpstr>
      <vt:lpstr>教師升等評分表（A2-7表）</vt:lpstr>
      <vt:lpstr>教師升等評分作業 (A2-8)</vt:lpstr>
      <vt:lpstr>PowerPoint 簡報</vt:lpstr>
      <vt:lpstr>教師升等評分表（A2-8）</vt:lpstr>
      <vt:lpstr>教師升等評分表 (A2-9) </vt:lpstr>
      <vt:lpstr>教師升等評分表 (A2-10)</vt:lpstr>
      <vt:lpstr>PowerPoint 簡報</vt:lpstr>
      <vt:lpstr>PowerPoint 簡報</vt:lpstr>
      <vt:lpstr>PowerPoint 簡報</vt:lpstr>
      <vt:lpstr>教師升等評分作業 (A2-12)</vt:lpstr>
      <vt:lpstr>教師升等評分表（A2-12 )</vt:lpstr>
      <vt:lpstr>教師升等評分表（C3-9表）</vt:lpstr>
      <vt:lpstr>教師升等評分表（C3-11之1跟2）</vt:lpstr>
      <vt:lpstr>教師升等評分表（C3-11之1跟2）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教師升等評分細則 修正說明會</dc:title>
  <dc:creator>UserPC</dc:creator>
  <cp:lastModifiedBy>Administrator</cp:lastModifiedBy>
  <cp:revision>3</cp:revision>
  <dcterms:created xsi:type="dcterms:W3CDTF">2010-12-07T02:57:52Z</dcterms:created>
  <dcterms:modified xsi:type="dcterms:W3CDTF">2025-03-14T01:24:06Z</dcterms:modified>
</cp:coreProperties>
</file>