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9" r:id="rId4"/>
    <p:sldId id="257" r:id="rId5"/>
    <p:sldId id="260" r:id="rId6"/>
  </p:sldIdLst>
  <p:sldSz cx="12192000" cy="6858000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10FFF6-9DBB-4FEF-B525-A5F4F41AB450}" type="datetimeFigureOut">
              <a:rPr lang="zh-TW" altLang="en-US" smtClean="0"/>
              <a:t>2025/3/13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D959A0-ECA6-4B72-BF7E-8E9168AEE38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055983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959A0-ECA6-4B72-BF7E-8E9168AEE386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380452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959A0-ECA6-4B72-BF7E-8E9168AEE386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582440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959A0-ECA6-4B72-BF7E-8E9168AEE386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45221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959A0-ECA6-4B72-BF7E-8E9168AEE386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232420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D959A0-ECA6-4B72-BF7E-8E9168AEE386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5249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3/13/2025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3/13/2025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A14AAF8-DB60-4193-AE60-8A8A3D2B3F6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遠距教學課程補助及認證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E8A4A199-D81C-4D1D-9A98-A0D3B8E09F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/>
              <a:t>圖資處資訊應用組</a:t>
            </a:r>
          </a:p>
        </p:txBody>
      </p:sp>
    </p:spTree>
    <p:extLst>
      <p:ext uri="{BB962C8B-B14F-4D97-AF65-F5344CB8AC3E}">
        <p14:creationId xmlns:p14="http://schemas.microsoft.com/office/powerpoint/2010/main" val="1624386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317BB1-A8E9-4F18-A3FF-9473E38962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補助申請與</a:t>
            </a:r>
            <a:r>
              <a:rPr lang="zh-TW" altLang="en-US" sz="4400" dirty="0"/>
              <a:t>課程認證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3F0705A-05AC-4EF8-B6F9-3607A5565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zh-TW" altLang="en-US" sz="2800" dirty="0"/>
              <a:t>經系</a:t>
            </a:r>
            <a:r>
              <a:rPr lang="en-US" altLang="zh-TW" sz="2800" dirty="0"/>
              <a:t>(</a:t>
            </a:r>
            <a:r>
              <a:rPr lang="zh-TW" altLang="en-US" sz="2800" dirty="0"/>
              <a:t>所</a:t>
            </a:r>
            <a:r>
              <a:rPr lang="en-US" altLang="zh-TW" sz="2800" dirty="0"/>
              <a:t>)</a:t>
            </a:r>
            <a:r>
              <a:rPr lang="zh-TW" altLang="en-US" sz="2800" dirty="0"/>
              <a:t>、院、校三級課程委員會議通過之遠距教學課程。</a:t>
            </a:r>
            <a:endParaRPr lang="en-US" altLang="zh-TW" sz="2800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/>
              <a:t>申請補助</a:t>
            </a:r>
            <a:endParaRPr lang="en-US" altLang="zh-TW" sz="2800" dirty="0"/>
          </a:p>
          <a:p>
            <a:pPr marL="987552" lvl="1" indent="-457200">
              <a:buFont typeface="+mj-lt"/>
              <a:buAutoNum type="arabicPeriod"/>
            </a:pPr>
            <a:r>
              <a:rPr lang="zh-TW" altLang="en-US" sz="2800" i="0" dirty="0"/>
              <a:t>每學期第四週後提出申請書。</a:t>
            </a:r>
            <a:endParaRPr lang="en-US" altLang="zh-TW" sz="2800" i="0" dirty="0"/>
          </a:p>
          <a:p>
            <a:pPr marL="987552" lvl="1" indent="-457200">
              <a:buFont typeface="+mj-lt"/>
              <a:buAutoNum type="arabicPeriod"/>
            </a:pPr>
            <a:r>
              <a:rPr lang="zh-TW" altLang="en-US" sz="2800" i="0" dirty="0"/>
              <a:t>期末考後繳交自評表。</a:t>
            </a:r>
            <a:endParaRPr lang="en-US" altLang="zh-TW" sz="2800" i="0" dirty="0"/>
          </a:p>
          <a:p>
            <a:pPr marL="457200" indent="-457200">
              <a:buFont typeface="+mj-lt"/>
              <a:buAutoNum type="arabicPeriod"/>
            </a:pPr>
            <a:r>
              <a:rPr lang="zh-TW" altLang="en-US" sz="2800" dirty="0"/>
              <a:t>由遠距教學委員會審查自評表，若通過審查者則經費補助，推薦送教育部數位學習課程認證。</a:t>
            </a:r>
          </a:p>
        </p:txBody>
      </p:sp>
    </p:spTree>
    <p:extLst>
      <p:ext uri="{BB962C8B-B14F-4D97-AF65-F5344CB8AC3E}">
        <p14:creationId xmlns:p14="http://schemas.microsoft.com/office/powerpoint/2010/main" val="239210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B04A51-A43A-4FDD-B223-69272235D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sz="4900" dirty="0"/>
              <a:t>補助款最高為</a:t>
            </a:r>
            <a:r>
              <a:rPr lang="en-US" altLang="zh-TW" sz="4900" dirty="0"/>
              <a:t>12</a:t>
            </a:r>
            <a:r>
              <a:rPr lang="zh-TW" altLang="en-US" sz="4900" dirty="0"/>
              <a:t>萬元整</a:t>
            </a:r>
            <a:br>
              <a:rPr lang="en-US" altLang="zh-TW" dirty="0"/>
            </a:br>
            <a:br>
              <a:rPr lang="en-US" altLang="zh-TW" dirty="0"/>
            </a:b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8C98BEC7-B0C8-4FB7-B08C-9EF2FD1FF9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首次申請者於期末繳交自評表供遠距教學委員會審查者補助</a:t>
            </a:r>
            <a:r>
              <a:rPr lang="en-US" altLang="zh-TW" sz="2800" dirty="0"/>
              <a:t>3</a:t>
            </a:r>
            <a:r>
              <a:rPr lang="zh-TW" altLang="en-US" sz="2800" dirty="0"/>
              <a:t>萬元整</a:t>
            </a:r>
            <a:endParaRPr lang="en-US" altLang="zh-TW" sz="2800" dirty="0"/>
          </a:p>
          <a:p>
            <a:r>
              <a:rPr lang="zh-TW" altLang="en-US" sz="2800" dirty="0"/>
              <a:t>通過遠距教學委員會審查者補助</a:t>
            </a:r>
            <a:r>
              <a:rPr lang="en-US" altLang="zh-TW" sz="2800" dirty="0"/>
              <a:t>3</a:t>
            </a:r>
            <a:r>
              <a:rPr lang="zh-TW" altLang="en-US" sz="2800" dirty="0"/>
              <a:t>萬元整</a:t>
            </a:r>
            <a:endParaRPr lang="en-US" altLang="zh-TW" sz="2800" dirty="0"/>
          </a:p>
          <a:p>
            <a:r>
              <a:rPr lang="zh-TW" altLang="en-US" sz="2800" dirty="0"/>
              <a:t>送教育部認證，通過者補助</a:t>
            </a:r>
            <a:r>
              <a:rPr lang="en-US" altLang="zh-TW" sz="2800" dirty="0"/>
              <a:t>6</a:t>
            </a:r>
            <a:r>
              <a:rPr lang="zh-TW" altLang="en-US" sz="2800" dirty="0"/>
              <a:t>萬元整</a:t>
            </a:r>
          </a:p>
        </p:txBody>
      </p:sp>
    </p:spTree>
    <p:extLst>
      <p:ext uri="{BB962C8B-B14F-4D97-AF65-F5344CB8AC3E}">
        <p14:creationId xmlns:p14="http://schemas.microsoft.com/office/powerpoint/2010/main" val="2013063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1F17AD-92F2-4EC9-9BAF-CD4D6E319F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認證申請須知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2C446266-F461-4814-A172-8A609C38A2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800" dirty="0"/>
              <a:t>申請認證課程基本要件： </a:t>
            </a:r>
            <a:endParaRPr lang="en-US" altLang="zh-TW" sz="2800" dirty="0"/>
          </a:p>
          <a:p>
            <a:pPr lvl="1"/>
            <a:r>
              <a:rPr lang="zh-TW" altLang="en-US" sz="2800" i="0" dirty="0"/>
              <a:t>課程時數</a:t>
            </a:r>
            <a:r>
              <a:rPr lang="en-US" altLang="zh-TW" sz="2800" i="0" dirty="0">
                <a:solidFill>
                  <a:srgbClr val="FF0000"/>
                </a:solidFill>
              </a:rPr>
              <a:t>1/2</a:t>
            </a:r>
            <a:r>
              <a:rPr lang="zh-TW" altLang="en-US" sz="2800" i="0" dirty="0">
                <a:solidFill>
                  <a:srgbClr val="FF0000"/>
                </a:solidFill>
              </a:rPr>
              <a:t>以上</a:t>
            </a:r>
            <a:r>
              <a:rPr lang="zh-TW" altLang="en-US" sz="2800" i="0" dirty="0"/>
              <a:t>以遠距學習方式進行，其中</a:t>
            </a:r>
            <a:r>
              <a:rPr lang="en-US" altLang="zh-TW" sz="2800" i="0" dirty="0">
                <a:solidFill>
                  <a:srgbClr val="FF0000"/>
                </a:solidFill>
              </a:rPr>
              <a:t>1/6</a:t>
            </a:r>
            <a:r>
              <a:rPr lang="zh-TW" altLang="en-US" sz="2800" i="0" dirty="0">
                <a:solidFill>
                  <a:srgbClr val="FF0000"/>
                </a:solidFill>
              </a:rPr>
              <a:t>以上</a:t>
            </a:r>
            <a:r>
              <a:rPr lang="zh-TW" altLang="en-US" sz="2800" i="0" dirty="0"/>
              <a:t>採同步教學 </a:t>
            </a:r>
            <a:endParaRPr lang="en-US" altLang="zh-TW" sz="2800" i="0" dirty="0"/>
          </a:p>
          <a:p>
            <a:pPr lvl="1"/>
            <a:r>
              <a:rPr lang="zh-TW" altLang="en-US" sz="2800" i="0" dirty="0"/>
              <a:t>必須完成授課科目所有教學活動內容，包含任課教師實際 </a:t>
            </a:r>
            <a:r>
              <a:rPr lang="zh-TW" altLang="en-US" sz="2800" i="0" dirty="0">
                <a:solidFill>
                  <a:srgbClr val="FF0000"/>
                </a:solidFill>
              </a:rPr>
              <a:t>上課、考核、與學生互動</a:t>
            </a:r>
            <a:r>
              <a:rPr lang="zh-TW" altLang="en-US" sz="2800" i="0" dirty="0"/>
              <a:t>之資料 </a:t>
            </a:r>
            <a:endParaRPr lang="en-US" altLang="zh-TW" sz="2800" i="0" dirty="0"/>
          </a:p>
          <a:p>
            <a:pPr lvl="1"/>
            <a:r>
              <a:rPr lang="zh-TW" altLang="en-US" sz="2800" i="0" dirty="0"/>
              <a:t>申請教師須簽署有關著作權負責之聲明</a:t>
            </a:r>
          </a:p>
        </p:txBody>
      </p:sp>
    </p:spTree>
    <p:extLst>
      <p:ext uri="{BB962C8B-B14F-4D97-AF65-F5344CB8AC3E}">
        <p14:creationId xmlns:p14="http://schemas.microsoft.com/office/powerpoint/2010/main" val="13231529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09FED9-9DA0-4AFE-ACE6-190DADCFF3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/>
              <a:t>認證審查規準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4731084-CDE5-4035-8872-C8448BB0BF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zh-TW" altLang="en-US" dirty="0"/>
              <a:t>規範</a:t>
            </a:r>
            <a:r>
              <a:rPr lang="en-US" altLang="zh-TW" dirty="0"/>
              <a:t>1</a:t>
            </a:r>
            <a:r>
              <a:rPr lang="zh-TW" altLang="en-US" dirty="0"/>
              <a:t>：課程說明</a:t>
            </a:r>
            <a:endParaRPr lang="en-US" altLang="zh-TW" dirty="0"/>
          </a:p>
          <a:p>
            <a:pPr lvl="1"/>
            <a:r>
              <a:rPr lang="zh-TW" altLang="en-US" dirty="0"/>
              <a:t>課程基本說明、評分標準</a:t>
            </a:r>
            <a:endParaRPr lang="en-US" altLang="zh-TW" dirty="0"/>
          </a:p>
          <a:p>
            <a:r>
              <a:rPr lang="zh-TW" altLang="en-US" dirty="0"/>
              <a:t>規範</a:t>
            </a:r>
            <a:r>
              <a:rPr lang="en-US" altLang="zh-TW" dirty="0"/>
              <a:t>2</a:t>
            </a:r>
            <a:r>
              <a:rPr lang="zh-TW" altLang="en-US" dirty="0"/>
              <a:t>：課程內容與教學設計</a:t>
            </a:r>
            <a:endParaRPr lang="en-US" altLang="zh-TW" dirty="0"/>
          </a:p>
          <a:p>
            <a:pPr lvl="1"/>
            <a:r>
              <a:rPr lang="zh-TW" altLang="en-US" dirty="0"/>
              <a:t>課程內容、學習活動設計與教學指引，學習活動必須包含合作學習策略</a:t>
            </a:r>
            <a:endParaRPr lang="en-US" altLang="zh-TW" dirty="0"/>
          </a:p>
          <a:p>
            <a:r>
              <a:rPr lang="zh-TW" altLang="en-US" dirty="0"/>
              <a:t>規範</a:t>
            </a:r>
            <a:r>
              <a:rPr lang="en-US" altLang="zh-TW" dirty="0"/>
              <a:t>3</a:t>
            </a:r>
            <a:r>
              <a:rPr lang="zh-TW" altLang="en-US" dirty="0"/>
              <a:t>：學習者與課程內容之互動</a:t>
            </a:r>
            <a:endParaRPr lang="en-US" altLang="zh-TW" dirty="0"/>
          </a:p>
          <a:p>
            <a:pPr lvl="1"/>
            <a:r>
              <a:rPr lang="zh-TW" altLang="en-US" dirty="0"/>
              <a:t>依據學習設計而執行的內容，含重點提示、測驗、討論等。</a:t>
            </a:r>
            <a:endParaRPr lang="en-US" altLang="zh-TW" dirty="0"/>
          </a:p>
          <a:p>
            <a:r>
              <a:rPr lang="zh-TW" altLang="en-US" dirty="0"/>
              <a:t>規範</a:t>
            </a:r>
            <a:r>
              <a:rPr lang="en-US" altLang="zh-TW" dirty="0"/>
              <a:t>4</a:t>
            </a:r>
            <a:r>
              <a:rPr lang="zh-TW" altLang="en-US" dirty="0"/>
              <a:t>：師生互動與學習者之間互動</a:t>
            </a:r>
            <a:endParaRPr lang="en-US" altLang="zh-TW" dirty="0"/>
          </a:p>
          <a:p>
            <a:pPr lvl="1"/>
            <a:r>
              <a:rPr lang="zh-TW" altLang="en-US" dirty="0"/>
              <a:t>同步與非同步教學之互動狀況</a:t>
            </a:r>
            <a:endParaRPr lang="en-US" altLang="zh-TW" dirty="0"/>
          </a:p>
          <a:p>
            <a:r>
              <a:rPr lang="zh-TW" altLang="en-US" dirty="0"/>
              <a:t>規範</a:t>
            </a:r>
            <a:r>
              <a:rPr lang="en-US" altLang="zh-TW" dirty="0"/>
              <a:t>5</a:t>
            </a:r>
            <a:r>
              <a:rPr lang="zh-TW" altLang="en-US" dirty="0"/>
              <a:t>：學習評量與課程評鑑</a:t>
            </a:r>
            <a:endParaRPr lang="en-US" altLang="zh-TW" dirty="0"/>
          </a:p>
          <a:p>
            <a:pPr lvl="1"/>
            <a:r>
              <a:rPr lang="zh-TW" altLang="en-US" dirty="0"/>
              <a:t>線上測驗、線上測驗之詳解、問卷調查、滿意度調查、學習歷程等</a:t>
            </a:r>
          </a:p>
        </p:txBody>
      </p:sp>
    </p:spTree>
    <p:extLst>
      <p:ext uri="{BB962C8B-B14F-4D97-AF65-F5344CB8AC3E}">
        <p14:creationId xmlns:p14="http://schemas.microsoft.com/office/powerpoint/2010/main" val="2451866883"/>
      </p:ext>
    </p:extLst>
  </p:cSld>
  <p:clrMapOvr>
    <a:masterClrMapping/>
  </p:clrMapOvr>
</p:sld>
</file>

<file path=ppt/theme/theme1.xml><?xml version="1.0" encoding="utf-8"?>
<a:theme xmlns:a="http://schemas.openxmlformats.org/drawingml/2006/main" name="裁剪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TM10001105[[fn=裁剪]]</Template>
  <TotalTime>290</TotalTime>
  <Words>485</Words>
  <Application>Microsoft Office PowerPoint</Application>
  <PresentationFormat>Widescreen</PresentationFormat>
  <Paragraphs>33</Paragraphs>
  <Slides>5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Calibri</vt:lpstr>
      <vt:lpstr>Franklin Gothic Book</vt:lpstr>
      <vt:lpstr>裁剪</vt:lpstr>
      <vt:lpstr>遠距教學課程補助及認證</vt:lpstr>
      <vt:lpstr>補助申請與課程認證</vt:lpstr>
      <vt:lpstr>補助款最高為12萬元整  </vt:lpstr>
      <vt:lpstr>認證申請須知</vt:lpstr>
      <vt:lpstr>認證審查規準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遠距教學認證 申請須知</dc:title>
  <dc:creator>劉忠義</dc:creator>
  <cp:lastModifiedBy>吳昇哲</cp:lastModifiedBy>
  <cp:revision>8</cp:revision>
  <cp:lastPrinted>2023-03-14T02:26:53Z</cp:lastPrinted>
  <dcterms:created xsi:type="dcterms:W3CDTF">2023-03-14T01:33:02Z</dcterms:created>
  <dcterms:modified xsi:type="dcterms:W3CDTF">2025-03-13T07:15:48Z</dcterms:modified>
</cp:coreProperties>
</file>