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63" r:id="rId3"/>
    <p:sldId id="275" r:id="rId4"/>
    <p:sldId id="273" r:id="rId5"/>
    <p:sldId id="264" r:id="rId6"/>
    <p:sldId id="274" r:id="rId7"/>
    <p:sldId id="268" r:id="rId8"/>
    <p:sldId id="271" r:id="rId9"/>
    <p:sldId id="272" r:id="rId10"/>
  </p:sldIdLst>
  <p:sldSz cx="6858000" cy="9906000" type="A4"/>
  <p:notesSz cx="6797675" cy="9928225"/>
  <p:embeddedFontLst>
    <p:embeddedFont>
      <p:font typeface="華康細圓體" panose="02010609010101010101" charset="-120"/>
      <p:regular r:id="rId12"/>
    </p:embeddedFont>
    <p:embeddedFont>
      <p:font typeface="Calibri" panose="020F0502020204030204" pitchFamily="34" charset="0"/>
      <p:regular r:id="rId13"/>
      <p:bold r:id="rId14"/>
      <p:italic r:id="rId15"/>
      <p:boldItalic r:id="rId16"/>
    </p:embeddedFont>
    <p:embeddedFont>
      <p:font typeface="微軟正黑體" panose="020B0604030504040204" pitchFamily="34" charset="-120"/>
      <p:regular r:id="rId17"/>
      <p:bold r:id="rId18"/>
    </p:embeddedFont>
    <p:embeddedFont>
      <p:font typeface="標楷體" panose="03000509000000000000" pitchFamily="65" charset="-120"/>
      <p:regular r:id="rId19"/>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02C"/>
    <a:srgbClr val="A9C571"/>
    <a:srgbClr val="AEC87A"/>
    <a:srgbClr val="C1F6FF"/>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511" y="-30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19920AC-7BD3-4B42-B622-30F1AEB50D3F}" type="datetimeFigureOut">
              <a:rPr lang="zh-TW" altLang="en-US" smtClean="0"/>
              <a:pPr/>
              <a:t>2024/1/22</a:t>
            </a:fld>
            <a:endParaRPr lang="zh-TW" altLang="en-US"/>
          </a:p>
        </p:txBody>
      </p:sp>
      <p:sp>
        <p:nvSpPr>
          <p:cNvPr id="4" name="投影片圖像版面配置區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CFC4F78-358D-47D9-8ED8-BE01543787E7}" type="slidenum">
              <a:rPr lang="zh-TW" altLang="en-US" smtClean="0"/>
              <a:pPr/>
              <a:t>‹#›</a:t>
            </a:fld>
            <a:endParaRPr lang="zh-TW" altLang="en-US"/>
          </a:p>
        </p:txBody>
      </p:sp>
    </p:spTree>
    <p:extLst>
      <p:ext uri="{BB962C8B-B14F-4D97-AF65-F5344CB8AC3E}">
        <p14:creationId xmlns:p14="http://schemas.microsoft.com/office/powerpoint/2010/main" val="284421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FC4F78-358D-47D9-8ED8-BE01543787E7}" type="slidenum">
              <a:rPr lang="zh-TW" altLang="en-US" smtClean="0"/>
              <a:pPr/>
              <a:t>1</a:t>
            </a:fld>
            <a:endParaRPr lang="zh-TW" altLang="en-US"/>
          </a:p>
        </p:txBody>
      </p:sp>
    </p:spTree>
    <p:extLst>
      <p:ext uri="{BB962C8B-B14F-4D97-AF65-F5344CB8AC3E}">
        <p14:creationId xmlns:p14="http://schemas.microsoft.com/office/powerpoint/2010/main" val="80993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下方空位可擺放插圖</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9CFC4F78-358D-47D9-8ED8-BE01543787E7}" type="slidenum">
              <a:rPr lang="zh-TW" altLang="en-US" smtClean="0"/>
              <a:pPr/>
              <a:t>2</a:t>
            </a:fld>
            <a:endParaRPr lang="zh-TW" altLang="en-US"/>
          </a:p>
        </p:txBody>
      </p:sp>
    </p:spTree>
    <p:extLst>
      <p:ext uri="{BB962C8B-B14F-4D97-AF65-F5344CB8AC3E}">
        <p14:creationId xmlns:p14="http://schemas.microsoft.com/office/powerpoint/2010/main" val="113235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下方空位可擺放插圖</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9CFC4F78-358D-47D9-8ED8-BE01543787E7}" type="slidenum">
              <a:rPr lang="zh-TW" altLang="en-US" smtClean="0"/>
              <a:pPr/>
              <a:t>3</a:t>
            </a:fld>
            <a:endParaRPr lang="zh-TW" altLang="en-US"/>
          </a:p>
        </p:txBody>
      </p:sp>
    </p:spTree>
    <p:extLst>
      <p:ext uri="{BB962C8B-B14F-4D97-AF65-F5344CB8AC3E}">
        <p14:creationId xmlns:p14="http://schemas.microsoft.com/office/powerpoint/2010/main" val="186551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下方空位可擺放插圖</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9CFC4F78-358D-47D9-8ED8-BE01543787E7}" type="slidenum">
              <a:rPr lang="zh-TW" altLang="en-US" smtClean="0"/>
              <a:pPr/>
              <a:t>4</a:t>
            </a:fld>
            <a:endParaRPr lang="zh-TW" altLang="en-US"/>
          </a:p>
        </p:txBody>
      </p:sp>
    </p:spTree>
    <p:extLst>
      <p:ext uri="{BB962C8B-B14F-4D97-AF65-F5344CB8AC3E}">
        <p14:creationId xmlns:p14="http://schemas.microsoft.com/office/powerpoint/2010/main" val="349993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下方空位可擺放插圖</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9CFC4F78-358D-47D9-8ED8-BE01543787E7}" type="slidenum">
              <a:rPr lang="zh-TW" altLang="en-US" smtClean="0"/>
              <a:pPr/>
              <a:t>5</a:t>
            </a:fld>
            <a:endParaRPr lang="zh-TW" altLang="en-US"/>
          </a:p>
        </p:txBody>
      </p:sp>
    </p:spTree>
    <p:extLst>
      <p:ext uri="{BB962C8B-B14F-4D97-AF65-F5344CB8AC3E}">
        <p14:creationId xmlns:p14="http://schemas.microsoft.com/office/powerpoint/2010/main" val="260168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下方空位可擺放插圖</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9CFC4F78-358D-47D9-8ED8-BE01543787E7}" type="slidenum">
              <a:rPr lang="zh-TW" altLang="en-US" smtClean="0"/>
              <a:pPr/>
              <a:t>6</a:t>
            </a:fld>
            <a:endParaRPr lang="zh-TW" altLang="en-US"/>
          </a:p>
        </p:txBody>
      </p:sp>
    </p:spTree>
    <p:extLst>
      <p:ext uri="{BB962C8B-B14F-4D97-AF65-F5344CB8AC3E}">
        <p14:creationId xmlns:p14="http://schemas.microsoft.com/office/powerpoint/2010/main" val="27009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下方空位可擺放插圖</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FC4F78-358D-47D9-8ED8-BE01543787E7}"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50007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下方空位可擺放插圖</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FC4F78-358D-47D9-8ED8-BE01543787E7}"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23942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下方空位可擺放插圖</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FC4F78-358D-47D9-8ED8-BE01543787E7}"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1375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3077282"/>
            <a:ext cx="5829300" cy="2123369"/>
          </a:xfrm>
        </p:spPr>
        <p:txBody>
          <a:bodyPr/>
          <a:lstStyle/>
          <a:p>
            <a:r>
              <a:rPr lang="zh-TW" altLang="en-US"/>
              <a:t>按一下以編輯母片標題樣式</a:t>
            </a:r>
          </a:p>
        </p:txBody>
      </p:sp>
      <p:sp>
        <p:nvSpPr>
          <p:cNvPr id="3" name="副標題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215229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229682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3729037" y="573264"/>
            <a:ext cx="1157288" cy="1220822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57175" y="573264"/>
            <a:ext cx="3357563" cy="1220822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259853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423725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541735" y="6365523"/>
            <a:ext cx="5829300" cy="1967442"/>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200806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245364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42900" y="396699"/>
            <a:ext cx="6172200" cy="1651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426860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115198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260196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0" y="394405"/>
            <a:ext cx="2256235" cy="1678517"/>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83979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216" y="6934200"/>
            <a:ext cx="4114800" cy="818622"/>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81C5655-EB89-4D2C-9919-B86C7721F9BB}" type="datetimeFigureOut">
              <a:rPr lang="zh-TW" altLang="en-US" smtClean="0"/>
              <a:pPr/>
              <a:t>2024/1/22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296132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81C5655-EB89-4D2C-9919-B86C7721F9BB}" type="datetimeFigureOut">
              <a:rPr lang="zh-TW" altLang="en-US" smtClean="0"/>
              <a:pPr/>
              <a:t>2024/1/22</a:t>
            </a:fld>
            <a:endParaRPr lang="zh-TW" altLang="en-US"/>
          </a:p>
        </p:txBody>
      </p:sp>
      <p:sp>
        <p:nvSpPr>
          <p:cNvPr id="5" name="頁尾版面配置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26A85194-E13F-427C-88CB-958D0C1EDFB4}" type="slidenum">
              <a:rPr lang="zh-TW" altLang="en-US" smtClean="0"/>
              <a:pPr/>
              <a:t>‹#›</a:t>
            </a:fld>
            <a:endParaRPr lang="zh-TW" altLang="en-US"/>
          </a:p>
        </p:txBody>
      </p:sp>
    </p:spTree>
    <p:extLst>
      <p:ext uri="{BB962C8B-B14F-4D97-AF65-F5344CB8AC3E}">
        <p14:creationId xmlns:p14="http://schemas.microsoft.com/office/powerpoint/2010/main" val="62378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hyperlink" Target="https://admin3.yuntech.edu.tw/~aex2021_4hp1jegg/index.php/all-list/item/394-2022-12-03-03-58-19" TargetMode="External"/><Relationship Id="rId4" Type="http://schemas.openxmlformats.org/officeDocument/2006/relationships/image" Target="../media/image5.png"/><Relationship Id="rId9" Type="http://schemas.openxmlformats.org/officeDocument/2006/relationships/hyperlink" Target="https://admin3.yuntech.edu.tw/~aex2021_4hp1jegg/index.php/2022-11-21-06-49-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1.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1.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38" y="1154067"/>
            <a:ext cx="6836052" cy="22786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0" y="-15552"/>
            <a:ext cx="6858000"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4221088" y="646808"/>
            <a:ext cx="2707793" cy="400110"/>
          </a:xfrm>
          <a:prstGeom prst="rect">
            <a:avLst/>
          </a:prstGeom>
          <a:noFill/>
        </p:spPr>
        <p:txBody>
          <a:bodyPr wrap="none" rtlCol="0">
            <a:spAutoFit/>
          </a:bodyPr>
          <a:lstStyle/>
          <a:p>
            <a:r>
              <a:rPr lang="zh-TW" altLang="en-US"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中華民國</a:t>
            </a:r>
            <a:r>
              <a:rPr lang="en-US" altLang="zh-TW"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r>
              <a:rPr lang="zh-TW" altLang="en-US"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 </a:t>
            </a:r>
            <a:r>
              <a:rPr lang="en-US" altLang="zh-TW"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a:t>
            </a:r>
            <a:r>
              <a:rPr lang="en-US" altLang="zh-TW"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11301</a:t>
            </a:r>
            <a:r>
              <a:rPr lang="zh-TW" altLang="en-US"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期</a:t>
            </a:r>
            <a:r>
              <a:rPr lang="en-US" altLang="zh-TW"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lgn="r"/>
            <a:r>
              <a:rPr lang="zh-TW" altLang="en-US"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人事室編印</a:t>
            </a:r>
            <a:endParaRPr lang="en-US" altLang="zh-TW" sz="1000" spc="15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0" y="992560"/>
            <a:ext cx="6858000"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4816" y="45217"/>
            <a:ext cx="3570208" cy="1508105"/>
          </a:xfrm>
          <a:prstGeom prst="rect">
            <a:avLst/>
          </a:prstGeom>
          <a:noFill/>
        </p:spPr>
        <p:txBody>
          <a:bodyPr wrap="none" rtlCol="0">
            <a:spAutoFit/>
          </a:bodyPr>
          <a:lstStyle/>
          <a:p>
            <a:r>
              <a:rPr lang="zh-TW" altLang="en-US" sz="2800" b="1" spc="5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國立雲林科技大學</a:t>
            </a:r>
          </a:p>
          <a:p>
            <a:r>
              <a:rPr lang="zh-TW" altLang="en-US" sz="2800" b="1" spc="5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     人事</a:t>
            </a:r>
            <a:r>
              <a:rPr lang="en-US" altLang="zh-TW" sz="2800" b="1" spc="5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e</a:t>
            </a:r>
            <a:r>
              <a:rPr lang="zh-TW" altLang="en-US" sz="2800" b="1" spc="5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報</a:t>
            </a:r>
          </a:p>
          <a:p>
            <a:endParaRPr lang="zh-TW" altLang="en-US" sz="3600" b="1" spc="5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sp>
        <p:nvSpPr>
          <p:cNvPr id="13" name="矩形 12"/>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aphicFrame>
        <p:nvGraphicFramePr>
          <p:cNvPr id="24" name="表格 23"/>
          <p:cNvGraphicFramePr>
            <a:graphicFrameLocks noGrp="1"/>
          </p:cNvGraphicFramePr>
          <p:nvPr>
            <p:extLst>
              <p:ext uri="{D42A27DB-BD31-4B8C-83A1-F6EECF244321}">
                <p14:modId xmlns:p14="http://schemas.microsoft.com/office/powerpoint/2010/main" val="3307907074"/>
              </p:ext>
            </p:extLst>
          </p:nvPr>
        </p:nvGraphicFramePr>
        <p:xfrm>
          <a:off x="404664" y="4304928"/>
          <a:ext cx="5802505" cy="2857956"/>
        </p:xfrm>
        <a:graphic>
          <a:graphicData uri="http://schemas.openxmlformats.org/drawingml/2006/table">
            <a:tbl>
              <a:tblPr bandRow="1">
                <a:tableStyleId>{93296810-A885-4BE3-A3E7-6D5BEEA58F35}</a:tableStyleId>
              </a:tblPr>
              <a:tblGrid>
                <a:gridCol w="517825">
                  <a:extLst>
                    <a:ext uri="{9D8B030D-6E8A-4147-A177-3AD203B41FA5}">
                      <a16:colId xmlns:a16="http://schemas.microsoft.com/office/drawing/2014/main" val="470415688"/>
                    </a:ext>
                  </a:extLst>
                </a:gridCol>
                <a:gridCol w="5284680">
                  <a:extLst>
                    <a:ext uri="{9D8B030D-6E8A-4147-A177-3AD203B41FA5}">
                      <a16:colId xmlns:a16="http://schemas.microsoft.com/office/drawing/2014/main" val="1433010478"/>
                    </a:ext>
                  </a:extLst>
                </a:gridCol>
              </a:tblGrid>
              <a:tr h="551032">
                <a:tc>
                  <a:txBody>
                    <a:bodyPr/>
                    <a:lstStyle/>
                    <a:p>
                      <a:pPr algn="ctr">
                        <a:lnSpc>
                          <a:spcPts val="2000"/>
                        </a:lnSpc>
                        <a:spcAft>
                          <a:spcPts val="0"/>
                        </a:spcAft>
                      </a:pPr>
                      <a:r>
                        <a:rPr lang="en-US" sz="1200" kern="100" dirty="0">
                          <a:effectLst/>
                        </a:rPr>
                        <a:t>1</a:t>
                      </a:r>
                      <a:endParaRPr lang="zh-TW" sz="1200" kern="100" dirty="0">
                        <a:solidFill>
                          <a:schemeClr val="bg1"/>
                        </a:solidFill>
                        <a:effectLst/>
                        <a:latin typeface="+mn-ea"/>
                        <a:ea typeface="+mn-ea"/>
                        <a:cs typeface="Times New Roman" panose="02020603050405020304" pitchFamily="18" charset="0"/>
                      </a:endParaRPr>
                    </a:p>
                    <a:p>
                      <a:pPr algn="ctr">
                        <a:lnSpc>
                          <a:spcPts val="2000"/>
                        </a:lnSpc>
                        <a:spcAft>
                          <a:spcPts val="0"/>
                        </a:spcAft>
                      </a:pPr>
                      <a:endParaRPr lang="zh-TW" sz="1200" kern="100" dirty="0">
                        <a:solidFill>
                          <a:schemeClr val="bg1"/>
                        </a:solidFill>
                        <a:effectLst/>
                        <a:latin typeface="+mn-ea"/>
                        <a:ea typeface="+mn-ea"/>
                        <a:cs typeface="Times New Roman" panose="02020603050405020304" pitchFamily="18" charset="0"/>
                      </a:endParaRPr>
                    </a:p>
                  </a:txBody>
                  <a:tcPr marL="54000" marR="54000" marT="54000" marB="54000"/>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教育部來函檢送中央選舉委員會函知</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113</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年</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月</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13</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日（星期六）為第</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16</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任總統副總統及第</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11</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屆立法委員選舉之投票日，勞工當日之放假及出勤權益請依勞動部相關規定辦理，以保障勞工行使投票權益，</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4000" marR="54000" marT="54000" marB="54000"/>
                </a:tc>
                <a:extLst>
                  <a:ext uri="{0D108BD9-81ED-4DB2-BD59-A6C34878D82A}">
                    <a16:rowId xmlns:a16="http://schemas.microsoft.com/office/drawing/2014/main" val="430167726"/>
                  </a:ext>
                </a:extLst>
              </a:tr>
              <a:tr h="551032">
                <a:tc>
                  <a:txBody>
                    <a:bodyPr/>
                    <a:lstStyle/>
                    <a:p>
                      <a:pPr marL="0" algn="ctr" defTabSz="914400" rtl="0" eaLnBrk="1" latinLnBrk="0" hangingPunct="1">
                        <a:lnSpc>
                          <a:spcPts val="2000"/>
                        </a:lnSpc>
                        <a:spcAft>
                          <a:spcPts val="0"/>
                        </a:spcAft>
                      </a:pPr>
                      <a:r>
                        <a:rPr lang="en-US" altLang="zh-TW" sz="1200" kern="100" dirty="0">
                          <a:solidFill>
                            <a:schemeClr val="dk1"/>
                          </a:solidFill>
                          <a:effectLst/>
                          <a:latin typeface="+mn-lt"/>
                          <a:ea typeface="+mn-ea"/>
                          <a:cs typeface="+mn-cs"/>
                        </a:rPr>
                        <a:t>2</a:t>
                      </a:r>
                      <a:endParaRPr lang="zh-TW" sz="1200" kern="100" dirty="0">
                        <a:solidFill>
                          <a:schemeClr val="dk1"/>
                        </a:solidFill>
                        <a:effectLst/>
                        <a:latin typeface="+mn-lt"/>
                        <a:ea typeface="+mn-ea"/>
                        <a:cs typeface="+mn-cs"/>
                      </a:endParaRPr>
                    </a:p>
                  </a:txBody>
                  <a:tcPr marL="54000" marR="54000" marT="54000" marB="54000"/>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教育部來函函轉內政部「</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人民團體選舉罷免辦法</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部分條文修正案」，</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4000" marR="54000" marT="54000" marB="54000"/>
                </a:tc>
                <a:extLst>
                  <a:ext uri="{0D108BD9-81ED-4DB2-BD59-A6C34878D82A}">
                    <a16:rowId xmlns:a16="http://schemas.microsoft.com/office/drawing/2014/main" val="1765690394"/>
                  </a:ext>
                </a:extLst>
              </a:tr>
              <a:tr h="551032">
                <a:tc>
                  <a:txBody>
                    <a:bodyPr/>
                    <a:lstStyle/>
                    <a:p>
                      <a:pPr marL="0" algn="ctr" defTabSz="914400" rtl="0" eaLnBrk="1" latinLnBrk="0" hangingPunct="1">
                        <a:lnSpc>
                          <a:spcPts val="2000"/>
                        </a:lnSpc>
                        <a:spcAft>
                          <a:spcPts val="0"/>
                        </a:spcAft>
                      </a:pPr>
                      <a:r>
                        <a:rPr lang="en-US" altLang="zh-TW" sz="1200" kern="100" dirty="0">
                          <a:solidFill>
                            <a:schemeClr val="dk1"/>
                          </a:solidFill>
                          <a:effectLst/>
                          <a:latin typeface="+mn-lt"/>
                          <a:ea typeface="+mn-ea"/>
                          <a:cs typeface="+mn-cs"/>
                        </a:rPr>
                        <a:t>3</a:t>
                      </a:r>
                      <a:endParaRPr lang="zh-TW" sz="1200" kern="100" dirty="0">
                        <a:solidFill>
                          <a:schemeClr val="dk1"/>
                        </a:solidFill>
                        <a:effectLst/>
                        <a:latin typeface="+mn-lt"/>
                        <a:ea typeface="+mn-ea"/>
                        <a:cs typeface="+mn-cs"/>
                      </a:endParaRPr>
                    </a:p>
                  </a:txBody>
                  <a:tcPr marL="54000" marR="54000" marT="54000" marB="54000"/>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修正「行政院人事行政總處及所屬各級人事機構簡任人員 職務遷調規定」，</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4000" marR="54000" marT="54000" marB="54000"/>
                </a:tc>
                <a:extLst>
                  <a:ext uri="{0D108BD9-81ED-4DB2-BD59-A6C34878D82A}">
                    <a16:rowId xmlns:a16="http://schemas.microsoft.com/office/drawing/2014/main" val="2688456658"/>
                  </a:ext>
                </a:extLst>
              </a:tr>
              <a:tr h="551032">
                <a:tc>
                  <a:txBody>
                    <a:bodyPr/>
                    <a:lstStyle/>
                    <a:p>
                      <a:pPr marL="0" algn="ctr" defTabSz="914400" rtl="0" eaLnBrk="1" latinLnBrk="0" hangingPunct="1">
                        <a:lnSpc>
                          <a:spcPts val="2000"/>
                        </a:lnSpc>
                        <a:spcAft>
                          <a:spcPts val="0"/>
                        </a:spcAft>
                      </a:pPr>
                      <a:r>
                        <a:rPr lang="en-US" altLang="zh-TW" sz="1200" kern="100" dirty="0">
                          <a:solidFill>
                            <a:schemeClr val="dk1"/>
                          </a:solidFill>
                          <a:effectLst/>
                          <a:latin typeface="+mn-lt"/>
                          <a:ea typeface="+mn-ea"/>
                          <a:cs typeface="+mn-cs"/>
                        </a:rPr>
                        <a:t>4</a:t>
                      </a:r>
                      <a:endParaRPr lang="zh-TW" sz="1200" kern="100" dirty="0">
                        <a:solidFill>
                          <a:schemeClr val="dk1"/>
                        </a:solidFill>
                        <a:effectLst/>
                        <a:latin typeface="+mn-lt"/>
                        <a:ea typeface="+mn-ea"/>
                        <a:cs typeface="+mn-cs"/>
                      </a:endParaRPr>
                    </a:p>
                  </a:txBody>
                  <a:tcPr marL="54000" marR="54000" marT="54000" marB="54000"/>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修正後之「公務人員終身學習入口網站課程類別代碼」</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份</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含性騷擾防治法規及意識</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 ，</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4000" marR="54000" marT="54000" marB="54000"/>
                </a:tc>
                <a:extLst>
                  <a:ext uri="{0D108BD9-81ED-4DB2-BD59-A6C34878D82A}">
                    <a16:rowId xmlns:a16="http://schemas.microsoft.com/office/drawing/2014/main" val="1950040863"/>
                  </a:ext>
                </a:extLst>
              </a:tr>
            </a:tbl>
          </a:graphicData>
        </a:graphic>
      </p:graphicFrame>
      <p:grpSp>
        <p:nvGrpSpPr>
          <p:cNvPr id="2" name="群組 1"/>
          <p:cNvGrpSpPr/>
          <p:nvPr/>
        </p:nvGrpSpPr>
        <p:grpSpPr>
          <a:xfrm>
            <a:off x="986910" y="3766082"/>
            <a:ext cx="2780392" cy="474310"/>
            <a:chOff x="473300" y="3546626"/>
            <a:chExt cx="2780392" cy="474310"/>
          </a:xfrm>
        </p:grpSpPr>
        <p:sp>
          <p:nvSpPr>
            <p:cNvPr id="17" name="圓角矩形 16"/>
            <p:cNvSpPr/>
            <p:nvPr/>
          </p:nvSpPr>
          <p:spPr>
            <a:xfrm>
              <a:off x="473300" y="3546626"/>
              <a:ext cx="2780392" cy="474310"/>
            </a:xfrm>
            <a:prstGeom prst="roundRect">
              <a:avLst>
                <a:gd name="adj" fmla="val 2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473300" y="3591761"/>
              <a:ext cx="1107996" cy="369332"/>
            </a:xfrm>
            <a:prstGeom prst="rect">
              <a:avLst/>
            </a:prstGeom>
            <a:noFill/>
          </p:spPr>
          <p:txBody>
            <a:bodyPr wrap="none" rtlCol="0">
              <a:spAutoFit/>
            </a:bodyPr>
            <a:lstStyle/>
            <a:p>
              <a:r>
                <a:rPr lang="zh-TW" altLang="en-US"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法令宣導</a:t>
              </a:r>
            </a:p>
          </p:txBody>
        </p:sp>
        <p:sp>
          <p:nvSpPr>
            <p:cNvPr id="20" name="文字方塊 19"/>
            <p:cNvSpPr txBox="1"/>
            <p:nvPr/>
          </p:nvSpPr>
          <p:spPr>
            <a:xfrm>
              <a:off x="1481412" y="3607150"/>
              <a:ext cx="1772280" cy="338554"/>
            </a:xfrm>
            <a:prstGeom prst="rect">
              <a:avLst/>
            </a:prstGeom>
            <a:noFill/>
          </p:spPr>
          <p:txBody>
            <a:bodyPr wrap="none" rtlCol="0">
              <a:spAutoFit/>
            </a:bodyPr>
            <a:lstStyle/>
            <a:p>
              <a:r>
                <a:rPr lang="en-US" altLang="zh-TW" sz="16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Decree Declared</a:t>
              </a:r>
              <a:endParaRPr lang="zh-TW" altLang="en-US" sz="16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grpSp>
      <p:pic>
        <p:nvPicPr>
          <p:cNvPr id="1026" name="Picture 2" descr="D:\資料\雲林科技大學-作業與報告\工讀-人事室\yuntech雲寶寶賀圖\小配件\春.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46600" y1="30500" x2="46600" y2="30500"/>
                        <a14:foregroundMark x1="51200" y1="26500" x2="51200" y2="26500"/>
                        <a14:foregroundMark x1="56200" y1="30300" x2="56200" y2="30300"/>
                        <a14:foregroundMark x1="46200" y1="40400" x2="46200" y2="40400"/>
                        <a14:backgroundMark x1="21500" y1="14500" x2="21500" y2="14500"/>
                        <a14:backgroundMark x1="26500" y1="32200" x2="26900" y2="32700"/>
                        <a14:backgroundMark x1="27000" y1="58400" x2="27000" y2="58400"/>
                        <a14:backgroundMark x1="67500" y1="69400" x2="68000" y2="67700"/>
                        <a14:backgroundMark x1="76400" y1="29300" x2="76400" y2="29300"/>
                        <a14:backgroundMark x1="72600" y1="14700" x2="72600" y2="14700"/>
                      </a14:backgroundRemoval>
                    </a14:imgEffect>
                  </a14:imgLayer>
                </a14:imgProps>
              </a:ext>
              <a:ext uri="{28A0092B-C50C-407E-A947-70E740481C1C}">
                <a14:useLocalDpi xmlns:a14="http://schemas.microsoft.com/office/drawing/2010/main" val="0"/>
              </a:ext>
            </a:extLst>
          </a:blip>
          <a:srcRect l="30804" t="17250" r="34598" b="41375"/>
          <a:stretch/>
        </p:blipFill>
        <p:spPr bwMode="auto">
          <a:xfrm>
            <a:off x="3645024" y="45217"/>
            <a:ext cx="782887" cy="936231"/>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p:cNvPicPr>
            <a:picLocks noChangeAspect="1"/>
          </p:cNvPicPr>
          <p:nvPr/>
        </p:nvPicPr>
        <p:blipFill>
          <a:blip r:embed="rId6"/>
          <a:stretch>
            <a:fillRect/>
          </a:stretch>
        </p:blipFill>
        <p:spPr>
          <a:xfrm>
            <a:off x="200458" y="3441098"/>
            <a:ext cx="786452" cy="932769"/>
          </a:xfrm>
          <a:prstGeom prst="rect">
            <a:avLst/>
          </a:prstGeom>
        </p:spPr>
      </p:pic>
      <p:pic>
        <p:nvPicPr>
          <p:cNvPr id="19" name="Picture 2" descr="D:\資料\雲林科技大學-作業與報告\工讀-人事室\雲寶寶.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2485" y="8748244"/>
            <a:ext cx="748883" cy="1101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表格 8">
            <a:extLst>
              <a:ext uri="{FF2B5EF4-FFF2-40B4-BE49-F238E27FC236}">
                <a16:creationId xmlns:a16="http://schemas.microsoft.com/office/drawing/2014/main" id="{C4FE3EC9-E8AB-460B-A6FF-62B23EF767F5}"/>
              </a:ext>
            </a:extLst>
          </p:cNvPr>
          <p:cNvGraphicFramePr>
            <a:graphicFrameLocks noGrp="1"/>
          </p:cNvGraphicFramePr>
          <p:nvPr>
            <p:extLst>
              <p:ext uri="{D42A27DB-BD31-4B8C-83A1-F6EECF244321}">
                <p14:modId xmlns:p14="http://schemas.microsoft.com/office/powerpoint/2010/main" val="3908075244"/>
              </p:ext>
            </p:extLst>
          </p:nvPr>
        </p:nvGraphicFramePr>
        <p:xfrm>
          <a:off x="404664" y="7162884"/>
          <a:ext cx="5802505" cy="1174978"/>
        </p:xfrm>
        <a:graphic>
          <a:graphicData uri="http://schemas.openxmlformats.org/drawingml/2006/table">
            <a:tbl>
              <a:tblPr bandRow="1">
                <a:tableStyleId>{93296810-A885-4BE3-A3E7-6D5BEEA58F35}</a:tableStyleId>
              </a:tblPr>
              <a:tblGrid>
                <a:gridCol w="517825">
                  <a:extLst>
                    <a:ext uri="{9D8B030D-6E8A-4147-A177-3AD203B41FA5}">
                      <a16:colId xmlns:a16="http://schemas.microsoft.com/office/drawing/2014/main" val="1483793499"/>
                    </a:ext>
                  </a:extLst>
                </a:gridCol>
                <a:gridCol w="5284680">
                  <a:extLst>
                    <a:ext uri="{9D8B030D-6E8A-4147-A177-3AD203B41FA5}">
                      <a16:colId xmlns:a16="http://schemas.microsoft.com/office/drawing/2014/main" val="2550667792"/>
                    </a:ext>
                  </a:extLst>
                </a:gridCol>
              </a:tblGrid>
              <a:tr h="551032">
                <a:tc>
                  <a:txBody>
                    <a:bodyPr/>
                    <a:lstStyle/>
                    <a:p>
                      <a:pPr marL="0" algn="ctr" defTabSz="914400" rtl="0" eaLnBrk="1" latinLnBrk="0" hangingPunct="1">
                        <a:lnSpc>
                          <a:spcPts val="2000"/>
                        </a:lnSpc>
                        <a:spcAft>
                          <a:spcPts val="0"/>
                        </a:spcAft>
                      </a:pPr>
                      <a:r>
                        <a:rPr lang="en-US" altLang="zh-TW" sz="1200" kern="100" dirty="0">
                          <a:solidFill>
                            <a:schemeClr val="dk1"/>
                          </a:solidFill>
                          <a:effectLst/>
                          <a:latin typeface="+mn-lt"/>
                          <a:ea typeface="+mn-ea"/>
                          <a:cs typeface="+mn-cs"/>
                        </a:rPr>
                        <a:t>5</a:t>
                      </a:r>
                      <a:endParaRPr lang="zh-TW" sz="1200" kern="100" dirty="0">
                        <a:solidFill>
                          <a:schemeClr val="dk1"/>
                        </a:solidFill>
                        <a:effectLst/>
                        <a:latin typeface="+mn-lt"/>
                        <a:ea typeface="+mn-ea"/>
                        <a:cs typeface="+mn-cs"/>
                      </a:endParaRPr>
                    </a:p>
                  </a:txBody>
                  <a:tcPr marL="54000" marR="54000" marT="54000" marB="54000"/>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高等教育階段學校特殊教育專責單位與資源教室設置及專責人員進用辦法修正條文，</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4000" marR="54000" marT="54000" marB="54000"/>
                </a:tc>
                <a:extLst>
                  <a:ext uri="{0D108BD9-81ED-4DB2-BD59-A6C34878D82A}">
                    <a16:rowId xmlns:a16="http://schemas.microsoft.com/office/drawing/2014/main" val="2067853176"/>
                  </a:ext>
                </a:extLst>
              </a:tr>
              <a:tr h="551032">
                <a:tc>
                  <a:txBody>
                    <a:bodyPr/>
                    <a:lstStyle/>
                    <a:p>
                      <a:pPr marL="0" algn="ctr" defTabSz="914400" rtl="0" eaLnBrk="1" latinLnBrk="0" hangingPunct="1">
                        <a:lnSpc>
                          <a:spcPts val="2000"/>
                        </a:lnSpc>
                        <a:spcAft>
                          <a:spcPts val="0"/>
                        </a:spcAft>
                      </a:pPr>
                      <a:r>
                        <a:rPr lang="en-US" altLang="zh-TW" sz="1200" kern="100" dirty="0">
                          <a:solidFill>
                            <a:schemeClr val="dk1"/>
                          </a:solidFill>
                          <a:effectLst/>
                          <a:latin typeface="+mn-lt"/>
                          <a:ea typeface="+mn-ea"/>
                          <a:cs typeface="+mn-cs"/>
                        </a:rPr>
                        <a:t>6</a:t>
                      </a:r>
                      <a:endParaRPr lang="zh-TW" sz="1200" kern="100" dirty="0">
                        <a:solidFill>
                          <a:schemeClr val="dk1"/>
                        </a:solidFill>
                        <a:effectLst/>
                        <a:latin typeface="+mn-lt"/>
                        <a:ea typeface="+mn-ea"/>
                        <a:cs typeface="+mn-cs"/>
                      </a:endParaRPr>
                    </a:p>
                  </a:txBody>
                  <a:tcPr marL="54000" marR="54000" marT="54000" marB="54000"/>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修正「推動海洋事務績優公務員獎勵要點」 ，</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4000" marR="54000" marT="54000" marB="54000"/>
                </a:tc>
                <a:extLst>
                  <a:ext uri="{0D108BD9-81ED-4DB2-BD59-A6C34878D82A}">
                    <a16:rowId xmlns:a16="http://schemas.microsoft.com/office/drawing/2014/main" val="3620656469"/>
                  </a:ext>
                </a:extLst>
              </a:tr>
            </a:tbl>
          </a:graphicData>
        </a:graphic>
      </p:graphicFrame>
    </p:spTree>
    <p:extLst>
      <p:ext uri="{BB962C8B-B14F-4D97-AF65-F5344CB8AC3E}">
        <p14:creationId xmlns:p14="http://schemas.microsoft.com/office/powerpoint/2010/main" val="52258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09120" y="-15552"/>
            <a:ext cx="2348880" cy="738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7" name="矩形 26"/>
          <p:cNvSpPr/>
          <p:nvPr/>
        </p:nvSpPr>
        <p:spPr>
          <a:xfrm>
            <a:off x="4367117" y="702980"/>
            <a:ext cx="249289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4825793" y="92009"/>
            <a:ext cx="1715534" cy="523220"/>
          </a:xfrm>
          <a:prstGeom prst="rect">
            <a:avLst/>
          </a:prstGeom>
          <a:noFill/>
        </p:spPr>
        <p:txBody>
          <a:bodyPr wrap="none" rtlCol="0">
            <a:spAutoFit/>
          </a:bodyPr>
          <a:lstStyle/>
          <a:p>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人事</a:t>
            </a:r>
            <a:r>
              <a:rPr lang="en-US" altLang="zh-TW"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t>
            </a:r>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a:t>
            </a:r>
          </a:p>
        </p:txBody>
      </p:sp>
      <p:sp>
        <p:nvSpPr>
          <p:cNvPr id="29" name="矩形 28"/>
          <p:cNvSpPr/>
          <p:nvPr/>
        </p:nvSpPr>
        <p:spPr>
          <a:xfrm>
            <a:off x="0" y="-15552"/>
            <a:ext cx="4365104" cy="180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0" name="矩形 29"/>
          <p:cNvSpPr/>
          <p:nvPr/>
        </p:nvSpPr>
        <p:spPr>
          <a:xfrm>
            <a:off x="4365104" y="-15552"/>
            <a:ext cx="142003" cy="846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1" name="矩形 30"/>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36" name="Picture 2" descr="D:\資料\雲林科技大學-作業與報告\工讀-人事室\雲寶寶.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485" y="8748244"/>
            <a:ext cx="748883" cy="1101300"/>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8730" t="41587" r="26984" b="35239"/>
          <a:stretch/>
        </p:blipFill>
        <p:spPr>
          <a:xfrm>
            <a:off x="304799" y="8863214"/>
            <a:ext cx="820033" cy="554282"/>
          </a:xfrm>
          <a:prstGeom prst="rect">
            <a:avLst/>
          </a:prstGeom>
        </p:spPr>
      </p:pic>
      <p:pic>
        <p:nvPicPr>
          <p:cNvPr id="38" name="圖片 3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38730" t="41587" r="26984" b="35239"/>
          <a:stretch/>
        </p:blipFill>
        <p:spPr>
          <a:xfrm>
            <a:off x="1196752" y="9202038"/>
            <a:ext cx="531825" cy="359474"/>
          </a:xfrm>
          <a:prstGeom prst="rect">
            <a:avLst/>
          </a:prstGeom>
        </p:spPr>
      </p:pic>
      <p:grpSp>
        <p:nvGrpSpPr>
          <p:cNvPr id="19" name="群組 18">
            <a:extLst>
              <a:ext uri="{FF2B5EF4-FFF2-40B4-BE49-F238E27FC236}">
                <a16:creationId xmlns:a16="http://schemas.microsoft.com/office/drawing/2014/main" id="{658DB3CD-E714-4BB9-8E69-8C5802884ABD}"/>
              </a:ext>
            </a:extLst>
          </p:cNvPr>
          <p:cNvGrpSpPr/>
          <p:nvPr/>
        </p:nvGrpSpPr>
        <p:grpSpPr>
          <a:xfrm>
            <a:off x="1196752" y="1226089"/>
            <a:ext cx="2780392" cy="474310"/>
            <a:chOff x="473300" y="3546626"/>
            <a:chExt cx="2780392" cy="474310"/>
          </a:xfrm>
        </p:grpSpPr>
        <p:sp>
          <p:nvSpPr>
            <p:cNvPr id="20" name="圓角矩形 16">
              <a:extLst>
                <a:ext uri="{FF2B5EF4-FFF2-40B4-BE49-F238E27FC236}">
                  <a16:creationId xmlns:a16="http://schemas.microsoft.com/office/drawing/2014/main" id="{670E48EF-980F-42AE-8218-C5516664D1E5}"/>
                </a:ext>
              </a:extLst>
            </p:cNvPr>
            <p:cNvSpPr/>
            <p:nvPr/>
          </p:nvSpPr>
          <p:spPr>
            <a:xfrm>
              <a:off x="473300" y="3546626"/>
              <a:ext cx="2780392" cy="474310"/>
            </a:xfrm>
            <a:prstGeom prst="roundRect">
              <a:avLst>
                <a:gd name="adj" fmla="val 2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E4CA5958-28FF-4A69-9A83-DB5EC0AA368E}"/>
                </a:ext>
              </a:extLst>
            </p:cNvPr>
            <p:cNvSpPr txBox="1"/>
            <p:nvPr/>
          </p:nvSpPr>
          <p:spPr>
            <a:xfrm>
              <a:off x="473300" y="3591761"/>
              <a:ext cx="1107996" cy="369332"/>
            </a:xfrm>
            <a:prstGeom prst="rect">
              <a:avLst/>
            </a:prstGeom>
            <a:noFill/>
          </p:spPr>
          <p:txBody>
            <a:bodyPr wrap="none" rtlCol="0">
              <a:spAutoFit/>
            </a:bodyPr>
            <a:lstStyle/>
            <a:p>
              <a:r>
                <a:rPr lang="zh-TW" altLang="en-US"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法令宣導</a:t>
              </a:r>
            </a:p>
          </p:txBody>
        </p:sp>
        <p:sp>
          <p:nvSpPr>
            <p:cNvPr id="22" name="文字方塊 21">
              <a:extLst>
                <a:ext uri="{FF2B5EF4-FFF2-40B4-BE49-F238E27FC236}">
                  <a16:creationId xmlns:a16="http://schemas.microsoft.com/office/drawing/2014/main" id="{6A433E55-DB40-4451-8A96-28C6A690EABD}"/>
                </a:ext>
              </a:extLst>
            </p:cNvPr>
            <p:cNvSpPr txBox="1"/>
            <p:nvPr/>
          </p:nvSpPr>
          <p:spPr>
            <a:xfrm>
              <a:off x="1481412" y="3607150"/>
              <a:ext cx="1772280" cy="338554"/>
            </a:xfrm>
            <a:prstGeom prst="rect">
              <a:avLst/>
            </a:prstGeom>
            <a:noFill/>
          </p:spPr>
          <p:txBody>
            <a:bodyPr wrap="none" rtlCol="0">
              <a:spAutoFit/>
            </a:bodyPr>
            <a:lstStyle/>
            <a:p>
              <a:r>
                <a:rPr lang="en-US" altLang="zh-TW" sz="16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Decree Declared</a:t>
              </a:r>
              <a:endParaRPr lang="zh-TW" altLang="en-US" sz="16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grpSp>
      <p:graphicFrame>
        <p:nvGraphicFramePr>
          <p:cNvPr id="23" name="表格 22">
            <a:extLst>
              <a:ext uri="{FF2B5EF4-FFF2-40B4-BE49-F238E27FC236}">
                <a16:creationId xmlns:a16="http://schemas.microsoft.com/office/drawing/2014/main" id="{84737AF4-0861-4732-A245-A1F356A9814C}"/>
              </a:ext>
            </a:extLst>
          </p:cNvPr>
          <p:cNvGraphicFramePr>
            <a:graphicFrameLocks noGrp="1"/>
          </p:cNvGraphicFramePr>
          <p:nvPr>
            <p:extLst>
              <p:ext uri="{D42A27DB-BD31-4B8C-83A1-F6EECF244321}">
                <p14:modId xmlns:p14="http://schemas.microsoft.com/office/powerpoint/2010/main" val="2191127020"/>
              </p:ext>
            </p:extLst>
          </p:nvPr>
        </p:nvGraphicFramePr>
        <p:xfrm>
          <a:off x="404664" y="2095044"/>
          <a:ext cx="5802505" cy="1102064"/>
        </p:xfrm>
        <a:graphic>
          <a:graphicData uri="http://schemas.openxmlformats.org/drawingml/2006/table">
            <a:tbl>
              <a:tblPr bandRow="1">
                <a:tableStyleId>{93296810-A885-4BE3-A3E7-6D5BEEA58F35}</a:tableStyleId>
              </a:tblPr>
              <a:tblGrid>
                <a:gridCol w="517825">
                  <a:extLst>
                    <a:ext uri="{9D8B030D-6E8A-4147-A177-3AD203B41FA5}">
                      <a16:colId xmlns:a16="http://schemas.microsoft.com/office/drawing/2014/main" val="470415688"/>
                    </a:ext>
                  </a:extLst>
                </a:gridCol>
                <a:gridCol w="5284680">
                  <a:extLst>
                    <a:ext uri="{9D8B030D-6E8A-4147-A177-3AD203B41FA5}">
                      <a16:colId xmlns:a16="http://schemas.microsoft.com/office/drawing/2014/main" val="1433010478"/>
                    </a:ext>
                  </a:extLst>
                </a:gridCol>
              </a:tblGrid>
              <a:tr h="551032">
                <a:tc>
                  <a:txBody>
                    <a:bodyPr/>
                    <a:lstStyle/>
                    <a:p>
                      <a:pPr algn="ctr">
                        <a:lnSpc>
                          <a:spcPts val="2000"/>
                        </a:lnSpc>
                        <a:spcAft>
                          <a:spcPts val="0"/>
                        </a:spcAft>
                      </a:pPr>
                      <a:r>
                        <a:rPr lang="en-US" altLang="zh-TW" sz="1200" b="1" kern="100" dirty="0">
                          <a:solidFill>
                            <a:schemeClr val="tx1"/>
                          </a:solidFill>
                          <a:effectLst/>
                          <a:latin typeface="+mn-ea"/>
                          <a:ea typeface="+mn-ea"/>
                          <a:cs typeface="Times New Roman" panose="02020603050405020304" pitchFamily="18" charset="0"/>
                        </a:rPr>
                        <a:t>7</a:t>
                      </a:r>
                      <a:endParaRPr lang="zh-TW" sz="1200" b="1" kern="100" dirty="0">
                        <a:solidFill>
                          <a:schemeClr val="tx1"/>
                        </a:solidFill>
                        <a:effectLst/>
                        <a:latin typeface="+mn-ea"/>
                        <a:ea typeface="+mn-ea"/>
                        <a:cs typeface="Times New Roman" panose="02020603050405020304" pitchFamily="18" charset="0"/>
                      </a:endParaRPr>
                    </a:p>
                  </a:txBody>
                  <a:tcPr marL="54000" marR="54000" marT="54000" marB="54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教育部函轉勞動部有關「育嬰留職停薪實施辦法」第</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條發布令影本及修正條文，</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4000" marR="54000" marT="54000" marB="54000"/>
                </a:tc>
                <a:extLst>
                  <a:ext uri="{0D108BD9-81ED-4DB2-BD59-A6C34878D82A}">
                    <a16:rowId xmlns:a16="http://schemas.microsoft.com/office/drawing/2014/main" val="430167726"/>
                  </a:ext>
                </a:extLst>
              </a:tr>
              <a:tr h="551032">
                <a:tc>
                  <a:txBody>
                    <a:bodyPr/>
                    <a:lstStyle/>
                    <a:p>
                      <a:pPr marL="0" algn="ctr" defTabSz="914400" rtl="0" eaLnBrk="1" latinLnBrk="0" hangingPunct="1">
                        <a:lnSpc>
                          <a:spcPts val="2000"/>
                        </a:lnSpc>
                        <a:spcAft>
                          <a:spcPts val="0"/>
                        </a:spcAft>
                      </a:pPr>
                      <a:r>
                        <a:rPr lang="en-US" altLang="zh-TW" sz="1200" kern="100" dirty="0">
                          <a:solidFill>
                            <a:schemeClr val="dk1"/>
                          </a:solidFill>
                          <a:effectLst/>
                          <a:latin typeface="+mn-lt"/>
                          <a:ea typeface="+mn-ea"/>
                          <a:cs typeface="+mn-cs"/>
                        </a:rPr>
                        <a:t>8</a:t>
                      </a:r>
                      <a:endParaRPr lang="zh-TW" sz="1200" kern="100" dirty="0">
                        <a:solidFill>
                          <a:schemeClr val="dk1"/>
                        </a:solidFill>
                        <a:effectLst/>
                        <a:latin typeface="+mn-lt"/>
                        <a:ea typeface="+mn-ea"/>
                        <a:cs typeface="+mn-cs"/>
                      </a:endParaRPr>
                    </a:p>
                  </a:txBody>
                  <a:tcPr marL="54000" marR="54000" marT="54000" marB="54000"/>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法務部調查局組織法第</a:t>
                      </a:r>
                      <a:r>
                        <a:rPr lang="en-US" altLang="zh-TW" sz="1200" b="1" i="0" kern="1200" dirty="0">
                          <a:solidFill>
                            <a:schemeClr val="dk1"/>
                          </a:solidFill>
                          <a:effectLst/>
                          <a:latin typeface="微軟正黑體" panose="020B0604030504040204" pitchFamily="34" charset="-120"/>
                          <a:ea typeface="微軟正黑體" panose="020B0604030504040204" pitchFamily="34" charset="-120"/>
                          <a:cs typeface="+mn-cs"/>
                        </a:rPr>
                        <a:t>5</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條修正，</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4000" marR="54000" marT="54000" marB="54000"/>
                </a:tc>
                <a:extLst>
                  <a:ext uri="{0D108BD9-81ED-4DB2-BD59-A6C34878D82A}">
                    <a16:rowId xmlns:a16="http://schemas.microsoft.com/office/drawing/2014/main" val="1765690394"/>
                  </a:ext>
                </a:extLst>
              </a:tr>
            </a:tbl>
          </a:graphicData>
        </a:graphic>
      </p:graphicFrame>
      <p:pic>
        <p:nvPicPr>
          <p:cNvPr id="24" name="圖片 23">
            <a:extLst>
              <a:ext uri="{FF2B5EF4-FFF2-40B4-BE49-F238E27FC236}">
                <a16:creationId xmlns:a16="http://schemas.microsoft.com/office/drawing/2014/main" id="{E5D9A8E1-598E-40D2-89DE-43BCE9D759EE}"/>
              </a:ext>
            </a:extLst>
          </p:cNvPr>
          <p:cNvPicPr>
            <a:picLocks noChangeAspect="1"/>
          </p:cNvPicPr>
          <p:nvPr/>
        </p:nvPicPr>
        <p:blipFill>
          <a:blip r:embed="rId8"/>
          <a:stretch>
            <a:fillRect/>
          </a:stretch>
        </p:blipFill>
        <p:spPr>
          <a:xfrm>
            <a:off x="346701" y="831443"/>
            <a:ext cx="786452" cy="932769"/>
          </a:xfrm>
          <a:prstGeom prst="rect">
            <a:avLst/>
          </a:prstGeom>
        </p:spPr>
      </p:pic>
    </p:spTree>
    <p:extLst>
      <p:ext uri="{BB962C8B-B14F-4D97-AF65-F5344CB8AC3E}">
        <p14:creationId xmlns:p14="http://schemas.microsoft.com/office/powerpoint/2010/main" val="11019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09120" y="-15552"/>
            <a:ext cx="2348880" cy="738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7" name="矩形 26"/>
          <p:cNvSpPr/>
          <p:nvPr/>
        </p:nvSpPr>
        <p:spPr>
          <a:xfrm>
            <a:off x="4367117" y="702980"/>
            <a:ext cx="249289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4825793" y="92009"/>
            <a:ext cx="1715534" cy="523220"/>
          </a:xfrm>
          <a:prstGeom prst="rect">
            <a:avLst/>
          </a:prstGeom>
          <a:noFill/>
        </p:spPr>
        <p:txBody>
          <a:bodyPr wrap="none" rtlCol="0">
            <a:spAutoFit/>
          </a:bodyPr>
          <a:lstStyle/>
          <a:p>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人事</a:t>
            </a:r>
            <a:r>
              <a:rPr lang="en-US" altLang="zh-TW"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t>
            </a:r>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a:t>
            </a:r>
          </a:p>
        </p:txBody>
      </p:sp>
      <p:sp>
        <p:nvSpPr>
          <p:cNvPr id="29" name="矩形 28"/>
          <p:cNvSpPr/>
          <p:nvPr/>
        </p:nvSpPr>
        <p:spPr>
          <a:xfrm>
            <a:off x="0" y="-15552"/>
            <a:ext cx="4365104" cy="180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0" name="矩形 29"/>
          <p:cNvSpPr/>
          <p:nvPr/>
        </p:nvSpPr>
        <p:spPr>
          <a:xfrm>
            <a:off x="4365104" y="-15552"/>
            <a:ext cx="142003" cy="846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1" name="矩形 30"/>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36" name="Picture 2" descr="D:\資料\雲林科技大學-作業與報告\工讀-人事室\雲寶寶.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485" y="8748244"/>
            <a:ext cx="748883" cy="1101300"/>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8730" t="41587" r="26984" b="35239"/>
          <a:stretch/>
        </p:blipFill>
        <p:spPr>
          <a:xfrm>
            <a:off x="304799" y="8863214"/>
            <a:ext cx="820033" cy="554282"/>
          </a:xfrm>
          <a:prstGeom prst="rect">
            <a:avLst/>
          </a:prstGeom>
        </p:spPr>
      </p:pic>
      <p:pic>
        <p:nvPicPr>
          <p:cNvPr id="38" name="圖片 3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38730" t="41587" r="26984" b="35239"/>
          <a:stretch/>
        </p:blipFill>
        <p:spPr>
          <a:xfrm>
            <a:off x="1196752" y="9202038"/>
            <a:ext cx="531825" cy="359474"/>
          </a:xfrm>
          <a:prstGeom prst="rect">
            <a:avLst/>
          </a:prstGeom>
        </p:spPr>
      </p:pic>
      <p:pic>
        <p:nvPicPr>
          <p:cNvPr id="16" name="圖片 15"/>
          <p:cNvPicPr>
            <a:picLocks noChangeAspect="1"/>
          </p:cNvPicPr>
          <p:nvPr/>
        </p:nvPicPr>
        <p:blipFill>
          <a:blip r:embed="rId8"/>
          <a:stretch>
            <a:fillRect/>
          </a:stretch>
        </p:blipFill>
        <p:spPr>
          <a:xfrm>
            <a:off x="404664" y="992560"/>
            <a:ext cx="3426249" cy="932769"/>
          </a:xfrm>
          <a:prstGeom prst="rect">
            <a:avLst/>
          </a:prstGeom>
        </p:spPr>
      </p:pic>
      <p:graphicFrame>
        <p:nvGraphicFramePr>
          <p:cNvPr id="17" name="表格 16"/>
          <p:cNvGraphicFramePr>
            <a:graphicFrameLocks noGrp="1"/>
          </p:cNvGraphicFramePr>
          <p:nvPr>
            <p:extLst>
              <p:ext uri="{D42A27DB-BD31-4B8C-83A1-F6EECF244321}">
                <p14:modId xmlns:p14="http://schemas.microsoft.com/office/powerpoint/2010/main" val="1024890691"/>
              </p:ext>
            </p:extLst>
          </p:nvPr>
        </p:nvGraphicFramePr>
        <p:xfrm>
          <a:off x="460939" y="3619303"/>
          <a:ext cx="5858684" cy="2626560"/>
        </p:xfrm>
        <a:graphic>
          <a:graphicData uri="http://schemas.openxmlformats.org/drawingml/2006/table">
            <a:tbl>
              <a:tblPr firstCol="1" bandRow="1">
                <a:tableStyleId>{93296810-A885-4BE3-A3E7-6D5BEEA58F35}</a:tableStyleId>
              </a:tblPr>
              <a:tblGrid>
                <a:gridCol w="408746">
                  <a:extLst>
                    <a:ext uri="{9D8B030D-6E8A-4147-A177-3AD203B41FA5}">
                      <a16:colId xmlns:a16="http://schemas.microsoft.com/office/drawing/2014/main" val="999934509"/>
                    </a:ext>
                  </a:extLst>
                </a:gridCol>
                <a:gridCol w="5449938">
                  <a:extLst>
                    <a:ext uri="{9D8B030D-6E8A-4147-A177-3AD203B41FA5}">
                      <a16:colId xmlns:a16="http://schemas.microsoft.com/office/drawing/2014/main" val="1167010078"/>
                    </a:ext>
                  </a:extLst>
                </a:gridCol>
              </a:tblGrid>
              <a:tr h="623143">
                <a:tc>
                  <a:txBody>
                    <a:bodyPr/>
                    <a:lstStyle/>
                    <a:p>
                      <a:pPr algn="ctr"/>
                      <a:r>
                        <a:rPr lang="en-US" altLang="zh-TW" sz="1200" dirty="0"/>
                        <a:t>03</a:t>
                      </a:r>
                      <a:endParaRPr lang="zh-TW" altLang="en-US" sz="1200" b="0" dirty="0">
                        <a:solidFill>
                          <a:schemeClr val="bg1"/>
                        </a:solidFill>
                        <a:latin typeface="華康細圓體" panose="020F0309000000000000" pitchFamily="49" charset="-120"/>
                        <a:ea typeface="華康細圓體" panose="020F0309000000000000" pitchFamily="49" charset="-120"/>
                      </a:endParaRPr>
                    </a:p>
                  </a:txBody>
                  <a:tcPr marL="72000" marR="72000" marT="72000" marB="72000">
                    <a:solidFill>
                      <a:schemeClr val="accent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歡迎各位同仁多加利用本校員工協助相關資源，詳參本校人事室網頁</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b="1" u="sng" kern="1200" dirty="0" err="1">
                          <a:solidFill>
                            <a:schemeClr val="dk1"/>
                          </a:solidFill>
                          <a:effectLst/>
                          <a:latin typeface="微軟正黑體" panose="020B0604030504040204" pitchFamily="34" charset="-120"/>
                          <a:ea typeface="微軟正黑體" panose="020B0604030504040204" pitchFamily="34" charset="-120"/>
                          <a:cs typeface="+mn-cs"/>
                          <a:hlinkClick r:id="rId9"/>
                        </a:rPr>
                        <a:t>員工協助</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含</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校內資源彙整表</a:t>
                      </a:r>
                      <a:r>
                        <a:rPr lang="zh-TW" altLang="zh-TW" sz="1200" u="sng"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哺集乳室設置概況表</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，也歡迎校內各單位</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或同仁</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踴躍提供校內員工協助措施並與本室聯繫，各單位推動服務方案時，</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應審酌不同性別、身心障礙同仁等需求情形，方案設計宜將疫情期間因應作為納入考量，以強化同仁身心健康為目標</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0" i="0" u="none" strike="noStrike" kern="1200" dirty="0">
                        <a:solidFill>
                          <a:schemeClr val="accent5">
                            <a:lumMod val="50000"/>
                          </a:schemeClr>
                        </a:solidFill>
                        <a:effectLst/>
                        <a:latin typeface="微軟正黑體" panose="020B0604030504040204" pitchFamily="34" charset="-120"/>
                        <a:ea typeface="微軟正黑體" panose="020B0604030504040204" pitchFamily="34" charset="-120"/>
                        <a:cs typeface="+mn-cs"/>
                      </a:endParaRPr>
                    </a:p>
                  </a:txBody>
                  <a:tcPr marL="72000" marR="72000" marT="72000" marB="72000"/>
                </a:tc>
                <a:extLst>
                  <a:ext uri="{0D108BD9-81ED-4DB2-BD59-A6C34878D82A}">
                    <a16:rowId xmlns:a16="http://schemas.microsoft.com/office/drawing/2014/main" val="2320005082"/>
                  </a:ext>
                </a:extLst>
              </a:tr>
              <a:tr h="623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dirty="0"/>
                        <a:t>04</a:t>
                      </a:r>
                      <a:endParaRPr lang="zh-TW" altLang="en-US" sz="1200" b="0" dirty="0">
                        <a:solidFill>
                          <a:schemeClr val="bg1"/>
                        </a:solidFill>
                        <a:latin typeface="華康細圓體" panose="020F0309000000000000" pitchFamily="49" charset="-120"/>
                        <a:ea typeface="華康細圓體" panose="020F0309000000000000" pitchFamily="49" charset="-120"/>
                      </a:endParaRPr>
                    </a:p>
                    <a:p>
                      <a:pPr algn="ctr"/>
                      <a:endParaRPr lang="zh-TW" altLang="en-US" sz="1200" b="0" dirty="0">
                        <a:solidFill>
                          <a:schemeClr val="bg1"/>
                        </a:solidFill>
                        <a:latin typeface="華康細圓體" panose="020F0309000000000000" pitchFamily="49" charset="-120"/>
                        <a:ea typeface="華康細圓體" panose="020F0309000000000000" pitchFamily="49" charset="-120"/>
                      </a:endParaRPr>
                    </a:p>
                  </a:txBody>
                  <a:tcPr marL="72000" marR="72000" marT="72000" marB="72000">
                    <a:solidFill>
                      <a:schemeClr val="accent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zh-TW" sz="1200" b="1" u="sng" kern="1200" dirty="0" err="1">
                          <a:solidFill>
                            <a:schemeClr val="dk1"/>
                          </a:solidFill>
                          <a:effectLst/>
                          <a:latin typeface="微軟正黑體" panose="020B0604030504040204" pitchFamily="34" charset="-120"/>
                          <a:ea typeface="微軟正黑體" panose="020B0604030504040204" pitchFamily="34" charset="-120"/>
                          <a:cs typeface="+mn-cs"/>
                          <a:hlinkClick r:id="rId10"/>
                        </a:rPr>
                        <a:t>員工特約商店</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 (</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含</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子女托育</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提供同仁生活上的協助措施，請自行上網瀏覽參考運用，消費時請留意商家實際營業狀況</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含安全措施</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，如發現商家有違反法令或建議事項，請立即連絡本校人事室</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0" i="0" u="none" strike="noStrike" kern="1200" dirty="0">
                        <a:solidFill>
                          <a:schemeClr val="accent5">
                            <a:lumMod val="50000"/>
                          </a:schemeClr>
                        </a:solidFill>
                        <a:effectLst/>
                        <a:latin typeface="微軟正黑體" panose="020B0604030504040204" pitchFamily="34" charset="-120"/>
                        <a:ea typeface="微軟正黑體" panose="020B0604030504040204" pitchFamily="34" charset="-120"/>
                        <a:cs typeface="+mn-cs"/>
                      </a:endParaRPr>
                    </a:p>
                  </a:txBody>
                  <a:tcPr marL="72000" marR="72000" marT="72000" marB="72000"/>
                </a:tc>
                <a:extLst>
                  <a:ext uri="{0D108BD9-81ED-4DB2-BD59-A6C34878D82A}">
                    <a16:rowId xmlns:a16="http://schemas.microsoft.com/office/drawing/2014/main" val="62378077"/>
                  </a:ext>
                </a:extLst>
              </a:tr>
              <a:tr h="623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dirty="0"/>
                        <a:t>05</a:t>
                      </a:r>
                      <a:endParaRPr lang="zh-TW" altLang="en-US" sz="1200" b="0" dirty="0">
                        <a:solidFill>
                          <a:schemeClr val="bg1"/>
                        </a:solidFill>
                        <a:latin typeface="華康細圓體" panose="020F0309000000000000" pitchFamily="49" charset="-120"/>
                        <a:ea typeface="華康細圓體" panose="020F0309000000000000" pitchFamily="49" charset="-120"/>
                      </a:endParaRPr>
                    </a:p>
                    <a:p>
                      <a:pPr algn="ctr"/>
                      <a:endParaRPr lang="zh-TW" altLang="en-US" sz="1200" b="0" dirty="0">
                        <a:solidFill>
                          <a:schemeClr val="bg1"/>
                        </a:solidFill>
                        <a:latin typeface="華康細圓體" panose="020F0309000000000000" pitchFamily="49" charset="-120"/>
                        <a:ea typeface="華康細圓體" panose="020F0309000000000000" pitchFamily="49" charset="-120"/>
                      </a:endParaRPr>
                    </a:p>
                  </a:txBody>
                  <a:tcPr marL="72000" marR="72000" marT="72000" marB="72000">
                    <a:solidFill>
                      <a:schemeClr val="accent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重申雇主對求職人或所僱用員工，不得以種族、階級、語言、思想、宗教、黨派、籍貫、出生地、性別、性傾向、年齡、婚姻、容貌、五官、身心障礙、星座、血型或以往工會會員身分為由，予以歧視。違反者，處新臺幣</a:t>
                      </a:r>
                      <a:r>
                        <a:rPr lang="en-US" altLang="zh-TW" sz="1200" b="1" kern="1200" dirty="0">
                          <a:solidFill>
                            <a:schemeClr val="dk1"/>
                          </a:solidFill>
                          <a:effectLst/>
                          <a:latin typeface="微軟正黑體" panose="020B0604030504040204" pitchFamily="34" charset="-120"/>
                          <a:ea typeface="微軟正黑體" panose="020B0604030504040204" pitchFamily="34" charset="-120"/>
                          <a:cs typeface="+mn-cs"/>
                        </a:rPr>
                        <a:t>30</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萬元以上</a:t>
                      </a:r>
                      <a:r>
                        <a:rPr lang="en-US" altLang="zh-TW" sz="1200" b="1" kern="1200" dirty="0">
                          <a:solidFill>
                            <a:schemeClr val="dk1"/>
                          </a:solidFill>
                          <a:effectLst/>
                          <a:latin typeface="微軟正黑體" panose="020B0604030504040204" pitchFamily="34" charset="-120"/>
                          <a:ea typeface="微軟正黑體" panose="020B0604030504040204" pitchFamily="34" charset="-120"/>
                          <a:cs typeface="+mn-cs"/>
                        </a:rPr>
                        <a:t>150</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萬元以下罰鍰</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72000" marR="72000" marT="72000" marB="72000"/>
                </a:tc>
                <a:extLst>
                  <a:ext uri="{0D108BD9-81ED-4DB2-BD59-A6C34878D82A}">
                    <a16:rowId xmlns:a16="http://schemas.microsoft.com/office/drawing/2014/main" val="2243991844"/>
                  </a:ext>
                </a:extLst>
              </a:tr>
            </a:tbl>
          </a:graphicData>
        </a:graphic>
      </p:graphicFrame>
      <p:graphicFrame>
        <p:nvGraphicFramePr>
          <p:cNvPr id="18" name="表格 17">
            <a:extLst>
              <a:ext uri="{FF2B5EF4-FFF2-40B4-BE49-F238E27FC236}">
                <a16:creationId xmlns:a16="http://schemas.microsoft.com/office/drawing/2014/main" id="{22B86600-9BF2-4361-A329-D4995076F3D1}"/>
              </a:ext>
            </a:extLst>
          </p:cNvPr>
          <p:cNvGraphicFramePr>
            <a:graphicFrameLocks noGrp="1"/>
          </p:cNvGraphicFramePr>
          <p:nvPr>
            <p:extLst>
              <p:ext uri="{D42A27DB-BD31-4B8C-83A1-F6EECF244321}">
                <p14:modId xmlns:p14="http://schemas.microsoft.com/office/powerpoint/2010/main" val="4159458232"/>
              </p:ext>
            </p:extLst>
          </p:nvPr>
        </p:nvGraphicFramePr>
        <p:xfrm>
          <a:off x="460939" y="2045661"/>
          <a:ext cx="5858684" cy="1568160"/>
        </p:xfrm>
        <a:graphic>
          <a:graphicData uri="http://schemas.openxmlformats.org/drawingml/2006/table">
            <a:tbl>
              <a:tblPr firstCol="1" bandRow="1">
                <a:tableStyleId>{93296810-A885-4BE3-A3E7-6D5BEEA58F35}</a:tableStyleId>
              </a:tblPr>
              <a:tblGrid>
                <a:gridCol w="408746">
                  <a:extLst>
                    <a:ext uri="{9D8B030D-6E8A-4147-A177-3AD203B41FA5}">
                      <a16:colId xmlns:a16="http://schemas.microsoft.com/office/drawing/2014/main" val="999934509"/>
                    </a:ext>
                  </a:extLst>
                </a:gridCol>
                <a:gridCol w="5449938">
                  <a:extLst>
                    <a:ext uri="{9D8B030D-6E8A-4147-A177-3AD203B41FA5}">
                      <a16:colId xmlns:a16="http://schemas.microsoft.com/office/drawing/2014/main" val="1167010078"/>
                    </a:ext>
                  </a:extLst>
                </a:gridCol>
              </a:tblGrid>
              <a:tr h="418973">
                <a:tc>
                  <a:txBody>
                    <a:bodyPr/>
                    <a:lstStyle/>
                    <a:p>
                      <a:pPr algn="ctr"/>
                      <a:r>
                        <a:rPr lang="en-US" altLang="zh-TW" sz="1200" dirty="0"/>
                        <a:t>01</a:t>
                      </a:r>
                      <a:endParaRPr lang="zh-TW" altLang="en-US" sz="1200" b="0" dirty="0">
                        <a:solidFill>
                          <a:schemeClr val="bg1"/>
                        </a:solidFill>
                        <a:latin typeface="華康細圓體" panose="020F0309000000000000" pitchFamily="49" charset="-120"/>
                        <a:ea typeface="華康細圓體" panose="020F0309000000000000" pitchFamily="49" charset="-120"/>
                      </a:endParaRPr>
                    </a:p>
                  </a:txBody>
                  <a:tcPr marL="72000" marR="72000" marT="72000" marB="72000">
                    <a:solidFill>
                      <a:schemeClr val="accent2"/>
                    </a:solidFill>
                  </a:tcPr>
                </a:tc>
                <a:tc>
                  <a:txBody>
                    <a:bodyPr/>
                    <a:lstStyle/>
                    <a:p>
                      <a:pPr algn="l" fontAlgn="t"/>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提醒您善用</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e</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等公務園</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學習平臺之</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公務人員</a:t>
                      </a:r>
                      <a:r>
                        <a:rPr lang="en-US"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10</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小時課程專區</a:t>
                      </a:r>
                      <a:r>
                        <a:rPr lang="en-US"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含海洋重要知識、性別主流化、人權教育、行政中立、轉型正義</a:t>
                      </a:r>
                      <a:r>
                        <a:rPr lang="en-US"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自主完成公務人員每年度必須完成課程學習時數</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0" i="0" u="none" strike="noStrike" dirty="0">
                        <a:solidFill>
                          <a:schemeClr val="accent5">
                            <a:lumMod val="50000"/>
                          </a:schemeClr>
                        </a:solidFill>
                        <a:effectLst/>
                        <a:latin typeface="標楷體" panose="03000509000000000000" pitchFamily="65" charset="-120"/>
                        <a:ea typeface="標楷體" panose="03000509000000000000" pitchFamily="65" charset="-120"/>
                      </a:endParaRPr>
                    </a:p>
                  </a:txBody>
                  <a:tcPr marL="72000" marR="72000" marT="72000" marB="72000"/>
                </a:tc>
                <a:extLst>
                  <a:ext uri="{0D108BD9-81ED-4DB2-BD59-A6C34878D82A}">
                    <a16:rowId xmlns:a16="http://schemas.microsoft.com/office/drawing/2014/main" val="3130519105"/>
                  </a:ext>
                </a:extLst>
              </a:tr>
              <a:tr h="623143">
                <a:tc>
                  <a:txBody>
                    <a:bodyPr/>
                    <a:lstStyle/>
                    <a:p>
                      <a:pPr algn="ctr"/>
                      <a:r>
                        <a:rPr lang="en-US" altLang="zh-TW" sz="1200" dirty="0"/>
                        <a:t>02</a:t>
                      </a:r>
                      <a:endParaRPr lang="zh-TW" altLang="en-US" sz="1200" b="0" dirty="0">
                        <a:solidFill>
                          <a:schemeClr val="bg1"/>
                        </a:solidFill>
                        <a:latin typeface="華康細圓體" panose="020F0309000000000000" pitchFamily="49" charset="-120"/>
                        <a:ea typeface="華康細圓體" panose="020F0309000000000000" pitchFamily="49" charset="-120"/>
                      </a:endParaRPr>
                    </a:p>
                  </a:txBody>
                  <a:tcPr marL="72000" marR="72000" marT="72000" marB="72000">
                    <a:solidFill>
                      <a:schemeClr val="accent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依據「各機關公務員性別主流化訓練計畫」</a:t>
                      </a:r>
                      <a:r>
                        <a:rPr lang="en-US" altLang="zh-TW" sz="12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每人每年</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應至少完成施以</a:t>
                      </a:r>
                      <a:r>
                        <a:rPr lang="en-US"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2</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小時</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之課程訓練。</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性別平等業務人員</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及</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性騷擾防治業務人員</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，每年應完成</a:t>
                      </a:r>
                      <a:r>
                        <a:rPr lang="en-US"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6</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小時</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以上之</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進階課程</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訓練，其中</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性騷擾防治業務人員</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之訓練，應包含</a:t>
                      </a:r>
                      <a:r>
                        <a:rPr lang="en-US"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2</a:t>
                      </a:r>
                      <a:r>
                        <a:rPr lang="zh-TW" altLang="zh-TW" sz="1200" b="1" u="sng" kern="1200" dirty="0">
                          <a:solidFill>
                            <a:schemeClr val="dk1"/>
                          </a:solidFill>
                          <a:effectLst/>
                          <a:latin typeface="微軟正黑體" panose="020B0604030504040204" pitchFamily="34" charset="-120"/>
                          <a:ea typeface="微軟正黑體" panose="020B0604030504040204" pitchFamily="34" charset="-120"/>
                          <a:cs typeface="+mn-cs"/>
                        </a:rPr>
                        <a:t>小時</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以上之</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性騷擾防治</a:t>
                      </a: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課程</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0" i="0" u="none" strike="noStrike" kern="1200" dirty="0">
                        <a:solidFill>
                          <a:schemeClr val="accent5">
                            <a:lumMod val="50000"/>
                          </a:schemeClr>
                        </a:solidFill>
                        <a:effectLst/>
                        <a:latin typeface="微軟正黑體" panose="020B0604030504040204" pitchFamily="34" charset="-120"/>
                        <a:ea typeface="微軟正黑體" panose="020B0604030504040204" pitchFamily="34" charset="-120"/>
                        <a:cs typeface="+mn-cs"/>
                      </a:endParaRPr>
                    </a:p>
                  </a:txBody>
                  <a:tcPr marL="72000" marR="72000" marT="72000" marB="72000"/>
                </a:tc>
                <a:extLst>
                  <a:ext uri="{0D108BD9-81ED-4DB2-BD59-A6C34878D82A}">
                    <a16:rowId xmlns:a16="http://schemas.microsoft.com/office/drawing/2014/main" val="2320005082"/>
                  </a:ext>
                </a:extLst>
              </a:tr>
            </a:tbl>
          </a:graphicData>
        </a:graphic>
      </p:graphicFrame>
      <p:graphicFrame>
        <p:nvGraphicFramePr>
          <p:cNvPr id="14" name="表格 13">
            <a:extLst>
              <a:ext uri="{FF2B5EF4-FFF2-40B4-BE49-F238E27FC236}">
                <a16:creationId xmlns:a16="http://schemas.microsoft.com/office/drawing/2014/main" id="{75CC8255-29F4-412B-B47D-DC294F9A0F14}"/>
              </a:ext>
            </a:extLst>
          </p:cNvPr>
          <p:cNvGraphicFramePr>
            <a:graphicFrameLocks noGrp="1"/>
          </p:cNvGraphicFramePr>
          <p:nvPr>
            <p:extLst>
              <p:ext uri="{D42A27DB-BD31-4B8C-83A1-F6EECF244321}">
                <p14:modId xmlns:p14="http://schemas.microsoft.com/office/powerpoint/2010/main" val="696702860"/>
              </p:ext>
            </p:extLst>
          </p:nvPr>
        </p:nvGraphicFramePr>
        <p:xfrm>
          <a:off x="460939" y="6245863"/>
          <a:ext cx="5858684" cy="1385280"/>
        </p:xfrm>
        <a:graphic>
          <a:graphicData uri="http://schemas.openxmlformats.org/drawingml/2006/table">
            <a:tbl>
              <a:tblPr firstCol="1" bandRow="1">
                <a:tableStyleId>{93296810-A885-4BE3-A3E7-6D5BEEA58F35}</a:tableStyleId>
              </a:tblPr>
              <a:tblGrid>
                <a:gridCol w="408746">
                  <a:extLst>
                    <a:ext uri="{9D8B030D-6E8A-4147-A177-3AD203B41FA5}">
                      <a16:colId xmlns:a16="http://schemas.microsoft.com/office/drawing/2014/main" val="999934509"/>
                    </a:ext>
                  </a:extLst>
                </a:gridCol>
                <a:gridCol w="5449938">
                  <a:extLst>
                    <a:ext uri="{9D8B030D-6E8A-4147-A177-3AD203B41FA5}">
                      <a16:colId xmlns:a16="http://schemas.microsoft.com/office/drawing/2014/main" val="1167010078"/>
                    </a:ext>
                  </a:extLst>
                </a:gridCol>
              </a:tblGrid>
              <a:tr h="418973">
                <a:tc>
                  <a:txBody>
                    <a:bodyPr/>
                    <a:lstStyle/>
                    <a:p>
                      <a:pPr algn="ctr"/>
                      <a:r>
                        <a:rPr lang="en-US" altLang="zh-TW" sz="1200" dirty="0"/>
                        <a:t>06</a:t>
                      </a:r>
                      <a:endParaRPr lang="zh-TW" altLang="en-US" sz="1200" b="0" dirty="0">
                        <a:solidFill>
                          <a:schemeClr val="bg1"/>
                        </a:solidFill>
                        <a:latin typeface="華康細圓體" panose="020F0309000000000000" pitchFamily="49" charset="-120"/>
                        <a:ea typeface="華康細圓體" panose="020F0309000000000000" pitchFamily="49" charset="-120"/>
                      </a:endParaRPr>
                    </a:p>
                  </a:txBody>
                  <a:tcPr marL="72000" marR="72000" marT="72000" marB="72000">
                    <a:solidFill>
                      <a:schemeClr val="accent2"/>
                    </a:solidFill>
                  </a:tcPr>
                </a:tc>
                <a:tc>
                  <a:txBody>
                    <a:bodyPr/>
                    <a:lstStyle/>
                    <a:p>
                      <a:pPr algn="l" fontAlgn="t"/>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為避免職場就業</a:t>
                      </a:r>
                      <a:r>
                        <a:rPr lang="en-US" altLang="zh-TW" sz="1200" b="1"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性別歧視，各單位應確實遵循性別工作平等法及就業服務法等規定，重視職場性別工作平等問題，不得有就業</a:t>
                      </a:r>
                      <a:r>
                        <a:rPr lang="en-US" altLang="zh-TW" sz="1200" b="1"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性別歧視之觀念或行為</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0" i="0" u="none" strike="noStrike" dirty="0">
                        <a:solidFill>
                          <a:schemeClr val="accent5">
                            <a:lumMod val="50000"/>
                          </a:schemeClr>
                        </a:solidFill>
                        <a:effectLst/>
                        <a:latin typeface="標楷體" panose="03000509000000000000" pitchFamily="65" charset="-120"/>
                        <a:ea typeface="標楷體" panose="03000509000000000000" pitchFamily="65" charset="-120"/>
                      </a:endParaRPr>
                    </a:p>
                  </a:txBody>
                  <a:tcPr marL="72000" marR="72000" marT="72000" marB="72000"/>
                </a:tc>
                <a:extLst>
                  <a:ext uri="{0D108BD9-81ED-4DB2-BD59-A6C34878D82A}">
                    <a16:rowId xmlns:a16="http://schemas.microsoft.com/office/drawing/2014/main" val="3130519105"/>
                  </a:ext>
                </a:extLst>
              </a:tr>
              <a:tr h="623143">
                <a:tc>
                  <a:txBody>
                    <a:bodyPr/>
                    <a:lstStyle/>
                    <a:p>
                      <a:pPr algn="ctr"/>
                      <a:r>
                        <a:rPr lang="en-US" altLang="zh-TW" sz="1200" dirty="0"/>
                        <a:t>07</a:t>
                      </a:r>
                      <a:endParaRPr lang="zh-TW" altLang="en-US" sz="1200" b="0" dirty="0">
                        <a:solidFill>
                          <a:schemeClr val="bg1"/>
                        </a:solidFill>
                        <a:latin typeface="華康細圓體" panose="020F0309000000000000" pitchFamily="49" charset="-120"/>
                        <a:ea typeface="華康細圓體" panose="020F0309000000000000" pitchFamily="49" charset="-120"/>
                      </a:endParaRPr>
                    </a:p>
                  </a:txBody>
                  <a:tcPr marL="72000" marR="72000" marT="72000" marB="72000">
                    <a:solidFill>
                      <a:schemeClr val="accent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TW" altLang="zh-TW" sz="1200" kern="1200" dirty="0">
                          <a:solidFill>
                            <a:schemeClr val="dk1"/>
                          </a:solidFill>
                          <a:effectLst/>
                          <a:latin typeface="微軟正黑體" panose="020B0604030504040204" pitchFamily="34" charset="-120"/>
                          <a:ea typeface="微軟正黑體" panose="020B0604030504040204" pitchFamily="34" charset="-120"/>
                          <a:cs typeface="+mn-cs"/>
                        </a:rPr>
                        <a:t>為建構性別友善職場</a:t>
                      </a:r>
                      <a:r>
                        <a:rPr lang="zh-TW" altLang="zh-TW" sz="1200" b="1" kern="1200" dirty="0">
                          <a:solidFill>
                            <a:schemeClr val="dk1"/>
                          </a:solidFill>
                          <a:effectLst/>
                          <a:latin typeface="微軟正黑體" panose="020B0604030504040204" pitchFamily="34" charset="-120"/>
                          <a:ea typeface="微軟正黑體" panose="020B0604030504040204" pitchFamily="34" charset="-120"/>
                          <a:cs typeface="+mn-cs"/>
                        </a:rPr>
                        <a:t>，支持友善家庭政策，鼓勵各位同仁參與家務及家庭照顧，育兒及家務共同分擔，使家務分擔平等互惠</a:t>
                      </a:r>
                      <a:r>
                        <a:rPr lang="zh-TW" altLang="en-US" sz="1200" b="1" i="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b="0" spc="-5" dirty="0">
                          <a:latin typeface="微軟正黑體" panose="020B0604030504040204" pitchFamily="34" charset="-120"/>
                          <a:ea typeface="微軟正黑體" panose="020B0604030504040204" pitchFamily="34" charset="-120"/>
                          <a:cs typeface="Microsoft JhengHei"/>
                        </a:rPr>
                        <a:t>相關資訊請參閱人事室首頁最新消息。</a:t>
                      </a:r>
                      <a:endParaRPr lang="zh-TW" altLang="en-US" sz="1200" b="0" i="0" u="none" strike="noStrike" kern="1200" dirty="0">
                        <a:solidFill>
                          <a:schemeClr val="accent5">
                            <a:lumMod val="50000"/>
                          </a:schemeClr>
                        </a:solidFill>
                        <a:effectLst/>
                        <a:latin typeface="微軟正黑體" panose="020B0604030504040204" pitchFamily="34" charset="-120"/>
                        <a:ea typeface="微軟正黑體" panose="020B0604030504040204" pitchFamily="34" charset="-120"/>
                        <a:cs typeface="+mn-cs"/>
                      </a:endParaRPr>
                    </a:p>
                  </a:txBody>
                  <a:tcPr marL="72000" marR="72000" marT="72000" marB="72000"/>
                </a:tc>
                <a:extLst>
                  <a:ext uri="{0D108BD9-81ED-4DB2-BD59-A6C34878D82A}">
                    <a16:rowId xmlns:a16="http://schemas.microsoft.com/office/drawing/2014/main" val="2320005082"/>
                  </a:ext>
                </a:extLst>
              </a:tr>
            </a:tbl>
          </a:graphicData>
        </a:graphic>
      </p:graphicFrame>
    </p:spTree>
    <p:extLst>
      <p:ext uri="{BB962C8B-B14F-4D97-AF65-F5344CB8AC3E}">
        <p14:creationId xmlns:p14="http://schemas.microsoft.com/office/powerpoint/2010/main" val="334722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09120" y="-15552"/>
            <a:ext cx="2348880" cy="738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7" name="矩形 26"/>
          <p:cNvSpPr/>
          <p:nvPr/>
        </p:nvSpPr>
        <p:spPr>
          <a:xfrm>
            <a:off x="4367117" y="702980"/>
            <a:ext cx="249289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4825793" y="92009"/>
            <a:ext cx="1715534" cy="523220"/>
          </a:xfrm>
          <a:prstGeom prst="rect">
            <a:avLst/>
          </a:prstGeom>
          <a:noFill/>
        </p:spPr>
        <p:txBody>
          <a:bodyPr wrap="none" rtlCol="0">
            <a:spAutoFit/>
          </a:bodyPr>
          <a:lstStyle/>
          <a:p>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人事</a:t>
            </a:r>
            <a:r>
              <a:rPr lang="en-US" altLang="zh-TW"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t>
            </a:r>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a:t>
            </a:r>
          </a:p>
        </p:txBody>
      </p:sp>
      <p:sp>
        <p:nvSpPr>
          <p:cNvPr id="29" name="矩形 28"/>
          <p:cNvSpPr/>
          <p:nvPr/>
        </p:nvSpPr>
        <p:spPr>
          <a:xfrm>
            <a:off x="0" y="-15552"/>
            <a:ext cx="4365104" cy="180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0" name="矩形 29"/>
          <p:cNvSpPr/>
          <p:nvPr/>
        </p:nvSpPr>
        <p:spPr>
          <a:xfrm>
            <a:off x="4365104" y="-15552"/>
            <a:ext cx="142003" cy="846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1" name="矩形 30"/>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a:stretch>
            <a:fillRect/>
          </a:stretch>
        </p:blipFill>
        <p:spPr>
          <a:xfrm>
            <a:off x="429778" y="1424608"/>
            <a:ext cx="1457070" cy="377985"/>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2356467695"/>
              </p:ext>
            </p:extLst>
          </p:nvPr>
        </p:nvGraphicFramePr>
        <p:xfrm>
          <a:off x="620688" y="1852871"/>
          <a:ext cx="5904656" cy="6998880"/>
        </p:xfrm>
        <a:graphic>
          <a:graphicData uri="http://schemas.openxmlformats.org/drawingml/2006/table">
            <a:tbl>
              <a:tblPr firstRow="1" bandRow="1">
                <a:tableStyleId>{E8B1032C-EA38-4F05-BA0D-38AFFFC7BED3}</a:tableStyleId>
              </a:tblPr>
              <a:tblGrid>
                <a:gridCol w="851460">
                  <a:extLst>
                    <a:ext uri="{9D8B030D-6E8A-4147-A177-3AD203B41FA5}">
                      <a16:colId xmlns:a16="http://schemas.microsoft.com/office/drawing/2014/main" val="1644805554"/>
                    </a:ext>
                  </a:extLst>
                </a:gridCol>
                <a:gridCol w="948740">
                  <a:extLst>
                    <a:ext uri="{9D8B030D-6E8A-4147-A177-3AD203B41FA5}">
                      <a16:colId xmlns:a16="http://schemas.microsoft.com/office/drawing/2014/main" val="1892470894"/>
                    </a:ext>
                  </a:extLst>
                </a:gridCol>
                <a:gridCol w="1368152">
                  <a:extLst>
                    <a:ext uri="{9D8B030D-6E8A-4147-A177-3AD203B41FA5}">
                      <a16:colId xmlns:a16="http://schemas.microsoft.com/office/drawing/2014/main" val="987651530"/>
                    </a:ext>
                  </a:extLst>
                </a:gridCol>
                <a:gridCol w="1512168">
                  <a:extLst>
                    <a:ext uri="{9D8B030D-6E8A-4147-A177-3AD203B41FA5}">
                      <a16:colId xmlns:a16="http://schemas.microsoft.com/office/drawing/2014/main" val="422326350"/>
                    </a:ext>
                  </a:extLst>
                </a:gridCol>
                <a:gridCol w="1224136">
                  <a:extLst>
                    <a:ext uri="{9D8B030D-6E8A-4147-A177-3AD203B41FA5}">
                      <a16:colId xmlns:a16="http://schemas.microsoft.com/office/drawing/2014/main" val="431094822"/>
                    </a:ext>
                  </a:extLst>
                </a:gridCol>
              </a:tblGrid>
              <a:tr h="491629">
                <a:tc>
                  <a:txBody>
                    <a:bodyPr/>
                    <a:lstStyle/>
                    <a:p>
                      <a:pPr algn="ctr"/>
                      <a:r>
                        <a:rPr lang="zh-TW" altLang="en-US" sz="1400" b="1" dirty="0">
                          <a:solidFill>
                            <a:schemeClr val="accent2"/>
                          </a:solidFill>
                          <a:latin typeface="微軟正黑體" panose="020B0604030504040204" pitchFamily="34" charset="-120"/>
                          <a:ea typeface="微軟正黑體" panose="020B0604030504040204" pitchFamily="34" charset="-120"/>
                        </a:rPr>
                        <a:t>姓名</a:t>
                      </a:r>
                    </a:p>
                  </a:txBody>
                  <a:tcPr/>
                </a:tc>
                <a:tc>
                  <a:txBody>
                    <a:bodyPr/>
                    <a:lstStyle/>
                    <a:p>
                      <a:pPr algn="ctr"/>
                      <a:r>
                        <a:rPr lang="zh-TW" altLang="en-US" sz="1400" b="1" dirty="0">
                          <a:solidFill>
                            <a:schemeClr val="accent2"/>
                          </a:solidFill>
                          <a:latin typeface="微軟正黑體" panose="020B0604030504040204" pitchFamily="34" charset="-120"/>
                          <a:ea typeface="微軟正黑體" panose="020B0604030504040204" pitchFamily="34" charset="-120"/>
                        </a:rPr>
                        <a:t>異動原因</a:t>
                      </a:r>
                    </a:p>
                  </a:txBody>
                  <a:tcPr/>
                </a:tc>
                <a:tc>
                  <a:txBody>
                    <a:bodyPr/>
                    <a:lstStyle/>
                    <a:p>
                      <a:pPr algn="ctr"/>
                      <a:r>
                        <a:rPr lang="zh-TW" altLang="en-US" sz="1400" b="1" dirty="0">
                          <a:solidFill>
                            <a:schemeClr val="accent2"/>
                          </a:solidFill>
                          <a:latin typeface="微軟正黑體" panose="020B0604030504040204" pitchFamily="34" charset="-120"/>
                          <a:ea typeface="微軟正黑體" panose="020B0604030504040204" pitchFamily="34" charset="-120"/>
                        </a:rPr>
                        <a:t>原職機關</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單位</a:t>
                      </a:r>
                      <a:r>
                        <a:rPr lang="en-US" altLang="zh-TW" sz="1400" b="1" dirty="0">
                          <a:solidFill>
                            <a:schemeClr val="accent2"/>
                          </a:solidFill>
                          <a:latin typeface="微軟正黑體" panose="020B0604030504040204" pitchFamily="34" charset="-120"/>
                          <a:ea typeface="微軟正黑體" panose="020B0604030504040204" pitchFamily="34" charset="-120"/>
                        </a:rPr>
                        <a:t>)</a:t>
                      </a:r>
                    </a:p>
                    <a:p>
                      <a:pPr algn="ctr"/>
                      <a:r>
                        <a:rPr lang="zh-TW" altLang="en-US" sz="1400" b="1" dirty="0">
                          <a:solidFill>
                            <a:schemeClr val="accent2"/>
                          </a:solidFill>
                          <a:latin typeface="微軟正黑體" panose="020B0604030504040204" pitchFamily="34" charset="-120"/>
                          <a:ea typeface="微軟正黑體" panose="020B0604030504040204" pitchFamily="34" charset="-120"/>
                        </a:rPr>
                        <a:t>職　　稱</a:t>
                      </a:r>
                    </a:p>
                  </a:txBody>
                  <a:tcPr/>
                </a:tc>
                <a:tc>
                  <a:txBody>
                    <a:bodyPr/>
                    <a:lstStyle/>
                    <a:p>
                      <a:pPr algn="ctr"/>
                      <a:r>
                        <a:rPr lang="zh-TW" altLang="en-US" sz="1400" b="1" dirty="0">
                          <a:solidFill>
                            <a:schemeClr val="accent2"/>
                          </a:solidFill>
                          <a:latin typeface="微軟正黑體" panose="020B0604030504040204" pitchFamily="34" charset="-120"/>
                          <a:ea typeface="微軟正黑體" panose="020B0604030504040204" pitchFamily="34" charset="-120"/>
                        </a:rPr>
                        <a:t>新職機關</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單位</a:t>
                      </a:r>
                      <a:r>
                        <a:rPr lang="en-US" altLang="zh-TW" sz="1400" b="1" dirty="0">
                          <a:solidFill>
                            <a:schemeClr val="accent2"/>
                          </a:solidFill>
                          <a:latin typeface="微軟正黑體" panose="020B0604030504040204" pitchFamily="34" charset="-120"/>
                          <a:ea typeface="微軟正黑體" panose="020B0604030504040204" pitchFamily="34" charset="-120"/>
                        </a:rPr>
                        <a:t>)</a:t>
                      </a:r>
                    </a:p>
                    <a:p>
                      <a:pPr algn="ctr"/>
                      <a:r>
                        <a:rPr lang="zh-TW" altLang="en-US" sz="1400" b="1" dirty="0">
                          <a:solidFill>
                            <a:schemeClr val="accent2"/>
                          </a:solidFill>
                          <a:latin typeface="微軟正黑體" panose="020B0604030504040204" pitchFamily="34" charset="-120"/>
                          <a:ea typeface="微軟正黑體" panose="020B0604030504040204" pitchFamily="34" charset="-120"/>
                        </a:rPr>
                        <a:t>職　　稱</a:t>
                      </a:r>
                    </a:p>
                  </a:txBody>
                  <a:tcPr/>
                </a:tc>
                <a:tc>
                  <a:txBody>
                    <a:bodyPr/>
                    <a:lstStyle/>
                    <a:p>
                      <a:pPr algn="ctr"/>
                      <a:r>
                        <a:rPr lang="zh-TW" altLang="en-US" sz="1400" b="1" dirty="0">
                          <a:solidFill>
                            <a:schemeClr val="accent2"/>
                          </a:solidFill>
                          <a:latin typeface="微軟正黑體" panose="020B0604030504040204" pitchFamily="34" charset="-120"/>
                          <a:ea typeface="微軟正黑體" panose="020B0604030504040204" pitchFamily="34" charset="-120"/>
                        </a:rPr>
                        <a:t>到</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離</a:t>
                      </a:r>
                      <a:r>
                        <a:rPr lang="en-US" altLang="zh-TW" sz="1400" b="1" dirty="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職日期</a:t>
                      </a:r>
                    </a:p>
                  </a:txBody>
                  <a:tcPr/>
                </a:tc>
                <a:extLst>
                  <a:ext uri="{0D108BD9-81ED-4DB2-BD59-A6C34878D82A}">
                    <a16:rowId xmlns:a16="http://schemas.microsoft.com/office/drawing/2014/main" val="3202900860"/>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王為斌</a:t>
                      </a:r>
                    </a:p>
                  </a:txBody>
                  <a:tcPr marL="7315" marR="7315" marT="73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新進</a:t>
                      </a:r>
                    </a:p>
                  </a:txBody>
                  <a:tcPr marL="7315" marR="7315" marT="7315"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315" marR="7315" marT="73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營建系</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技士</a:t>
                      </a:r>
                    </a:p>
                  </a:txBody>
                  <a:tcPr marL="7315" marR="7315" marT="73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113/01/02</a:t>
                      </a:r>
                    </a:p>
                  </a:txBody>
                  <a:tcPr marL="7315" marR="7315" marT="7315" marB="0" anchor="ctr"/>
                </a:tc>
                <a:extLst>
                  <a:ext uri="{0D108BD9-81ED-4DB2-BD59-A6C34878D82A}">
                    <a16:rowId xmlns:a16="http://schemas.microsoft.com/office/drawing/2014/main" val="2145059050"/>
                  </a:ext>
                </a:extLst>
              </a:tr>
              <a:tr h="432048">
                <a:tc>
                  <a:txBody>
                    <a:body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林忻妤</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新進</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工管系</a:t>
                      </a:r>
                      <a:r>
                        <a:rPr lang="en-US" altLang="zh-TW" sz="1200" u="none" strike="noStrike" dirty="0">
                          <a:effectLst/>
                          <a:latin typeface="微軟正黑體" panose="020B0604030504040204" pitchFamily="34" charset="-120"/>
                          <a:ea typeface="微軟正黑體" panose="020B0604030504040204" pitchFamily="34" charset="-120"/>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行政助理</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職務代理人</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112/12/25</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extLst>
                  <a:ext uri="{0D108BD9-81ED-4DB2-BD59-A6C34878D82A}">
                    <a16:rowId xmlns:a16="http://schemas.microsoft.com/office/drawing/2014/main" val="2189113638"/>
                  </a:ext>
                </a:extLst>
              </a:tr>
              <a:tr h="432048">
                <a:tc>
                  <a:txBody>
                    <a:body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顏婷婷</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辭職</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環安系</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行政助理</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8580" marR="68580" marT="9525"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112/12/26</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extLst>
                  <a:ext uri="{0D108BD9-81ED-4DB2-BD59-A6C34878D82A}">
                    <a16:rowId xmlns:a16="http://schemas.microsoft.com/office/drawing/2014/main" val="3877193860"/>
                  </a:ext>
                </a:extLst>
              </a:tr>
              <a:tr h="432048">
                <a:tc>
                  <a:txBody>
                    <a:body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林忻妤</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辭職</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u="none" strike="noStrike" dirty="0">
                          <a:effectLst/>
                          <a:latin typeface="微軟正黑體" panose="020B0604030504040204" pitchFamily="34" charset="-120"/>
                          <a:ea typeface="微軟正黑體" panose="020B0604030504040204" pitchFamily="34" charset="-120"/>
                        </a:rPr>
                        <a:t>工管系</a:t>
                      </a:r>
                      <a:r>
                        <a:rPr lang="en-US" altLang="zh-TW" sz="1200" u="none" strike="noStrike"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u="none" strike="noStrike" dirty="0">
                          <a:effectLst/>
                          <a:latin typeface="微軟正黑體" panose="020B0604030504040204" pitchFamily="34" charset="-120"/>
                          <a:ea typeface="微軟正黑體" panose="020B0604030504040204" pitchFamily="34" charset="-120"/>
                        </a:rPr>
                        <a:t>行政助理</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職務代理人</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8580" marR="68580" marT="9525" marB="0" anchor="ctr"/>
                </a:tc>
                <a:tc>
                  <a:txBody>
                    <a:bodyPr/>
                    <a:lstStyle/>
                    <a:p>
                      <a:pPr algn="ctr" fontAlgn="ct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112/12/28</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extLst>
                  <a:ext uri="{0D108BD9-81ED-4DB2-BD59-A6C34878D82A}">
                    <a16:rowId xmlns:a16="http://schemas.microsoft.com/office/drawing/2014/main" val="1756939262"/>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黃心怡</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辭職</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國際事務處</a:t>
                      </a:r>
                    </a:p>
                  </a:txBody>
                  <a:tcPr marL="7315" marR="7315" marT="7315" marB="0" anchor="ctr"/>
                </a:tc>
                <a:tc>
                  <a:txBody>
                    <a:bodyPr/>
                    <a:lstStyle/>
                    <a:p>
                      <a:pPr algn="ctr" fontAlgn="ct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113/01/01</a:t>
                      </a:r>
                    </a:p>
                  </a:txBody>
                  <a:tcPr marL="7315" marR="7315" marT="7315" marB="0" anchor="ctr"/>
                </a:tc>
                <a:extLst>
                  <a:ext uri="{0D108BD9-81ED-4DB2-BD59-A6C34878D82A}">
                    <a16:rowId xmlns:a16="http://schemas.microsoft.com/office/drawing/2014/main" val="2839994857"/>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張嘉恆</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契約期滿</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環科中心</a:t>
                      </a:r>
                    </a:p>
                  </a:txBody>
                  <a:tcPr marL="7315" marR="7315" marT="7315" marB="0" anchor="ctr"/>
                </a:tc>
                <a:tc>
                  <a:txBody>
                    <a:bodyPr/>
                    <a:lstStyle/>
                    <a:p>
                      <a:pPr algn="ctr" fontAlgn="ct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113/01/01</a:t>
                      </a:r>
                    </a:p>
                  </a:txBody>
                  <a:tcPr marL="7315" marR="7315" marT="7315" marB="0" anchor="ctr"/>
                </a:tc>
                <a:extLst>
                  <a:ext uri="{0D108BD9-81ED-4DB2-BD59-A6C34878D82A}">
                    <a16:rowId xmlns:a16="http://schemas.microsoft.com/office/drawing/2014/main" val="774384984"/>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孫凱婷</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契約期滿</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環科中心</a:t>
                      </a:r>
                    </a:p>
                  </a:txBody>
                  <a:tcPr marL="7315" marR="7315" marT="7315" marB="0" anchor="ctr"/>
                </a:tc>
                <a:tc>
                  <a:txBody>
                    <a:bodyPr/>
                    <a:lstStyle/>
                    <a:p>
                      <a:pPr algn="ctr" fontAlgn="ct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113/01/01</a:t>
                      </a:r>
                    </a:p>
                  </a:txBody>
                  <a:tcPr marL="7315" marR="7315" marT="7315" marB="0" anchor="ctr"/>
                </a:tc>
                <a:extLst>
                  <a:ext uri="{0D108BD9-81ED-4DB2-BD59-A6C34878D82A}">
                    <a16:rowId xmlns:a16="http://schemas.microsoft.com/office/drawing/2014/main" val="34739251"/>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張瑋辰</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新進</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7315" marR="7315" marT="73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資訊中心</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專案副工程師</a:t>
                      </a:r>
                    </a:p>
                  </a:txBody>
                  <a:tcPr marL="7315" marR="7315" marT="7315"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113/01/02</a:t>
                      </a:r>
                    </a:p>
                  </a:txBody>
                  <a:tcPr marL="7315" marR="7315" marT="7315" marB="0" anchor="ctr"/>
                </a:tc>
                <a:extLst>
                  <a:ext uri="{0D108BD9-81ED-4DB2-BD59-A6C34878D82A}">
                    <a16:rowId xmlns:a16="http://schemas.microsoft.com/office/drawing/2014/main" val="276254650"/>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莊雅婷</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回職復薪</a:t>
                      </a:r>
                    </a:p>
                  </a:txBody>
                  <a:tcPr marL="7315" marR="7315" marT="73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環科中心</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約用環安副工程師</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7315" marR="7315" marT="7315"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113/01/01</a:t>
                      </a:r>
                    </a:p>
                  </a:txBody>
                  <a:tcPr marL="7315" marR="7315" marT="7315" marB="0" anchor="ctr"/>
                </a:tc>
                <a:extLst>
                  <a:ext uri="{0D108BD9-81ED-4DB2-BD59-A6C34878D82A}">
                    <a16:rowId xmlns:a16="http://schemas.microsoft.com/office/drawing/2014/main" val="2868358198"/>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陳欣怡</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回職復薪</a:t>
                      </a:r>
                    </a:p>
                  </a:txBody>
                  <a:tcPr marL="7315" marR="7315" marT="73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環科中心</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約用環安助理工程師</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7315" marR="7315" marT="7315"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113/01/01</a:t>
                      </a:r>
                    </a:p>
                  </a:txBody>
                  <a:tcPr marL="7315" marR="7315" marT="7315" marB="0" anchor="ctr"/>
                </a:tc>
                <a:extLst>
                  <a:ext uri="{0D108BD9-81ED-4DB2-BD59-A6C34878D82A}">
                    <a16:rowId xmlns:a16="http://schemas.microsoft.com/office/drawing/2014/main" val="1632779617"/>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劉奕辰</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新進</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7315" marR="7315" marT="7315" marB="0" anchor="ctr"/>
                </a:tc>
                <a:tc>
                  <a:txBody>
                    <a:bodyPr/>
                    <a:lstStyle/>
                    <a:p>
                      <a:pPr algn="ctr" fontAlgn="ctr"/>
                      <a:r>
                        <a:rPr lang="zh-TW" altLang="en-US" sz="1200" u="none" strike="noStrike" dirty="0">
                          <a:effectLst/>
                          <a:latin typeface="微軟正黑體" panose="020B0604030504040204" pitchFamily="34" charset="-120"/>
                          <a:ea typeface="微軟正黑體" panose="020B0604030504040204" pitchFamily="34" charset="-120"/>
                        </a:rPr>
                        <a:t>工管系</a:t>
                      </a:r>
                      <a:r>
                        <a:rPr lang="en-US" altLang="zh-TW" sz="1200" u="none" strike="noStrike" dirty="0">
                          <a:effectLst/>
                          <a:latin typeface="微軟正黑體" panose="020B0604030504040204" pitchFamily="34" charset="-120"/>
                          <a:ea typeface="微軟正黑體" panose="020B0604030504040204" pitchFamily="34" charset="-120"/>
                        </a:rPr>
                        <a:t>/</a:t>
                      </a:r>
                    </a:p>
                    <a:p>
                      <a:pPr algn="ctr" fontAlgn="ctr"/>
                      <a:r>
                        <a:rPr lang="zh-TW" altLang="en-US" sz="1200" u="none" strike="noStrike" dirty="0">
                          <a:effectLst/>
                          <a:latin typeface="微軟正黑體" panose="020B0604030504040204" pitchFamily="34" charset="-120"/>
                          <a:ea typeface="微軟正黑體" panose="020B0604030504040204" pitchFamily="34" charset="-120"/>
                        </a:rPr>
                        <a:t>行政助理</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職務代理人</a:t>
                      </a:r>
                      <a:r>
                        <a:rPr lang="en-US" altLang="zh-TW" sz="1200" u="none" strike="noStrike" dirty="0">
                          <a:effectLst/>
                          <a:latin typeface="微軟正黑體" panose="020B0604030504040204" pitchFamily="34" charset="-120"/>
                          <a:ea typeface="微軟正黑體" panose="020B0604030504040204" pitchFamily="34" charset="-120"/>
                        </a:rPr>
                        <a:t>)</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315" marR="7315" marT="7315"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113/01/02</a:t>
                      </a:r>
                    </a:p>
                  </a:txBody>
                  <a:tcPr marL="7315" marR="7315" marT="7315" marB="0" anchor="ctr"/>
                </a:tc>
                <a:extLst>
                  <a:ext uri="{0D108BD9-81ED-4DB2-BD59-A6C34878D82A}">
                    <a16:rowId xmlns:a16="http://schemas.microsoft.com/office/drawing/2014/main" val="3371535152"/>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蔡宜霏</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辭職</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環安系</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7315" marR="7315" marT="7315"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113/01/08</a:t>
                      </a:r>
                    </a:p>
                  </a:txBody>
                  <a:tcPr marL="7315" marR="7315" marT="7315" marB="0" anchor="ctr"/>
                </a:tc>
                <a:extLst>
                  <a:ext uri="{0D108BD9-81ED-4DB2-BD59-A6C34878D82A}">
                    <a16:rowId xmlns:a16="http://schemas.microsoft.com/office/drawing/2014/main" val="2295818063"/>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劉永宗</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新進</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7315" marR="7315" marT="731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教務處</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約用助理</a:t>
                      </a:r>
                    </a:p>
                  </a:txBody>
                  <a:tcPr marL="7315" marR="7315" marT="7315"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113/01/08</a:t>
                      </a:r>
                    </a:p>
                  </a:txBody>
                  <a:tcPr marL="7315" marR="7315" marT="7315" marB="0" anchor="ctr"/>
                </a:tc>
                <a:extLst>
                  <a:ext uri="{0D108BD9-81ED-4DB2-BD59-A6C34878D82A}">
                    <a16:rowId xmlns:a16="http://schemas.microsoft.com/office/drawing/2014/main" val="2930656795"/>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蔡昇龍</a:t>
                      </a:r>
                    </a:p>
                  </a:txBody>
                  <a:tcPr marL="7315" marR="7315" marT="7315"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離職</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教務處</a:t>
                      </a:r>
                    </a:p>
                  </a:txBody>
                  <a:tcPr marL="7315" marR="7315" marT="7315" marB="0" anchor="ctr"/>
                </a:tc>
                <a:tc>
                  <a:txBody>
                    <a:bodyPr/>
                    <a:lstStyle/>
                    <a:p>
                      <a:pPr algn="ctr" fontAlgn="ct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113/01/10</a:t>
                      </a:r>
                    </a:p>
                  </a:txBody>
                  <a:tcPr marL="7315" marR="7315" marT="7315" marB="0" anchor="ctr"/>
                </a:tc>
                <a:extLst>
                  <a:ext uri="{0D108BD9-81ED-4DB2-BD59-A6C34878D82A}">
                    <a16:rowId xmlns:a16="http://schemas.microsoft.com/office/drawing/2014/main" val="2604376357"/>
                  </a:ext>
                </a:extLst>
              </a:tr>
              <a:tr h="432048">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邱竫涵</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辭職</a:t>
                      </a:r>
                    </a:p>
                  </a:txBody>
                  <a:tcPr marL="7315" marR="7315" marT="7315"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教務處</a:t>
                      </a:r>
                    </a:p>
                  </a:txBody>
                  <a:tcPr marL="7315" marR="7315" marT="7315" marB="0" anchor="ctr"/>
                </a:tc>
                <a:tc>
                  <a:txBody>
                    <a:bodyPr/>
                    <a:lstStyle/>
                    <a:p>
                      <a:pPr algn="ctr" fontAlgn="ct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290" marR="5290" marT="5290" marB="0" anchor="ctr"/>
                </a:tc>
                <a:tc>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113/01/11</a:t>
                      </a:r>
                    </a:p>
                  </a:txBody>
                  <a:tcPr marL="7315" marR="7315" marT="7315" marB="0" anchor="ctr"/>
                </a:tc>
                <a:extLst>
                  <a:ext uri="{0D108BD9-81ED-4DB2-BD59-A6C34878D82A}">
                    <a16:rowId xmlns:a16="http://schemas.microsoft.com/office/drawing/2014/main" val="1402196774"/>
                  </a:ext>
                </a:extLst>
              </a:tr>
            </a:tbl>
          </a:graphicData>
        </a:graphic>
      </p:graphicFrame>
      <p:grpSp>
        <p:nvGrpSpPr>
          <p:cNvPr id="4" name="群組 3"/>
          <p:cNvGrpSpPr/>
          <p:nvPr/>
        </p:nvGrpSpPr>
        <p:grpSpPr>
          <a:xfrm>
            <a:off x="371861" y="560512"/>
            <a:ext cx="3782858" cy="932769"/>
            <a:chOff x="371861" y="2382263"/>
            <a:chExt cx="3782858" cy="932769"/>
          </a:xfrm>
        </p:grpSpPr>
        <p:pic>
          <p:nvPicPr>
            <p:cNvPr id="6" name="圖片 5"/>
            <p:cNvPicPr>
              <a:picLocks noChangeAspect="1"/>
            </p:cNvPicPr>
            <p:nvPr/>
          </p:nvPicPr>
          <p:blipFill>
            <a:blip r:embed="rId4"/>
            <a:stretch>
              <a:fillRect/>
            </a:stretch>
          </p:blipFill>
          <p:spPr>
            <a:xfrm>
              <a:off x="1124744" y="2625962"/>
              <a:ext cx="3029975" cy="542591"/>
            </a:xfrm>
            <a:prstGeom prst="rect">
              <a:avLst/>
            </a:prstGeom>
          </p:spPr>
        </p:pic>
        <p:pic>
          <p:nvPicPr>
            <p:cNvPr id="10" name="圖片 9"/>
            <p:cNvPicPr>
              <a:picLocks noChangeAspect="1"/>
            </p:cNvPicPr>
            <p:nvPr/>
          </p:nvPicPr>
          <p:blipFill>
            <a:blip r:embed="rId5"/>
            <a:stretch>
              <a:fillRect/>
            </a:stretch>
          </p:blipFill>
          <p:spPr>
            <a:xfrm>
              <a:off x="371861" y="2382263"/>
              <a:ext cx="786452" cy="932769"/>
            </a:xfrm>
            <a:prstGeom prst="rect">
              <a:avLst/>
            </a:prstGeom>
          </p:spPr>
        </p:pic>
      </p:grpSp>
      <p:pic>
        <p:nvPicPr>
          <p:cNvPr id="36" name="Picture 2" descr="D:\資料\雲林科技大學-作業與報告\工讀-人事室\雲寶寶.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485" y="8748244"/>
            <a:ext cx="748883" cy="110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41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1268760" y="844458"/>
            <a:ext cx="2689220" cy="474310"/>
            <a:chOff x="464865" y="4448944"/>
            <a:chExt cx="2689220" cy="474310"/>
          </a:xfrm>
        </p:grpSpPr>
        <p:sp>
          <p:nvSpPr>
            <p:cNvPr id="17" name="圓角矩形 16"/>
            <p:cNvSpPr/>
            <p:nvPr/>
          </p:nvSpPr>
          <p:spPr>
            <a:xfrm>
              <a:off x="464865" y="4448944"/>
              <a:ext cx="2681969" cy="474310"/>
            </a:xfrm>
            <a:prstGeom prst="roundRect">
              <a:avLst>
                <a:gd name="adj" fmla="val 2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464865" y="4503525"/>
              <a:ext cx="1107996" cy="369332"/>
            </a:xfrm>
            <a:prstGeom prst="rect">
              <a:avLst/>
            </a:prstGeom>
            <a:noFill/>
          </p:spPr>
          <p:txBody>
            <a:bodyPr wrap="none" rtlCol="0">
              <a:spAutoFit/>
            </a:bodyPr>
            <a:lstStyle/>
            <a:p>
              <a:r>
                <a:rPr lang="zh-TW" altLang="en-US"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當月壽星</a:t>
              </a:r>
            </a:p>
          </p:txBody>
        </p:sp>
        <p:sp>
          <p:nvSpPr>
            <p:cNvPr id="20" name="文字方塊 19"/>
            <p:cNvSpPr txBox="1"/>
            <p:nvPr/>
          </p:nvSpPr>
          <p:spPr>
            <a:xfrm>
              <a:off x="1456184" y="4516822"/>
              <a:ext cx="1697901" cy="338554"/>
            </a:xfrm>
            <a:prstGeom prst="rect">
              <a:avLst/>
            </a:prstGeom>
            <a:noFill/>
          </p:spPr>
          <p:txBody>
            <a:bodyPr wrap="none" rtlCol="0">
              <a:spAutoFit/>
            </a:bodyPr>
            <a:lstStyle/>
            <a:p>
              <a:r>
                <a:rPr lang="en-US" altLang="zh-TW" sz="16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Month Birthday</a:t>
              </a:r>
              <a:endParaRPr lang="zh-TW" altLang="en-US" sz="16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grpSp>
      <p:graphicFrame>
        <p:nvGraphicFramePr>
          <p:cNvPr id="4" name="表格 3"/>
          <p:cNvGraphicFramePr>
            <a:graphicFrameLocks noGrp="1"/>
          </p:cNvGraphicFramePr>
          <p:nvPr>
            <p:extLst>
              <p:ext uri="{D42A27DB-BD31-4B8C-83A1-F6EECF244321}">
                <p14:modId xmlns:p14="http://schemas.microsoft.com/office/powerpoint/2010/main" val="891425145"/>
              </p:ext>
            </p:extLst>
          </p:nvPr>
        </p:nvGraphicFramePr>
        <p:xfrm>
          <a:off x="620688" y="1531929"/>
          <a:ext cx="5832650" cy="7439521"/>
        </p:xfrm>
        <a:graphic>
          <a:graphicData uri="http://schemas.openxmlformats.org/drawingml/2006/table">
            <a:tbl>
              <a:tblPr firstRow="1" bandRow="1">
                <a:tableStyleId>{E8B1032C-EA38-4F05-BA0D-38AFFFC7BED3}</a:tableStyleId>
              </a:tblPr>
              <a:tblGrid>
                <a:gridCol w="1744296">
                  <a:extLst>
                    <a:ext uri="{9D8B030D-6E8A-4147-A177-3AD203B41FA5}">
                      <a16:colId xmlns:a16="http://schemas.microsoft.com/office/drawing/2014/main" val="20000"/>
                    </a:ext>
                  </a:extLst>
                </a:gridCol>
                <a:gridCol w="1352048">
                  <a:extLst>
                    <a:ext uri="{9D8B030D-6E8A-4147-A177-3AD203B41FA5}">
                      <a16:colId xmlns:a16="http://schemas.microsoft.com/office/drawing/2014/main" val="20002"/>
                    </a:ext>
                  </a:extLst>
                </a:gridCol>
                <a:gridCol w="1584176">
                  <a:extLst>
                    <a:ext uri="{9D8B030D-6E8A-4147-A177-3AD203B41FA5}">
                      <a16:colId xmlns:a16="http://schemas.microsoft.com/office/drawing/2014/main" val="20001"/>
                    </a:ext>
                  </a:extLst>
                </a:gridCol>
                <a:gridCol w="1152130">
                  <a:extLst>
                    <a:ext uri="{9D8B030D-6E8A-4147-A177-3AD203B41FA5}">
                      <a16:colId xmlns:a16="http://schemas.microsoft.com/office/drawing/2014/main" val="20003"/>
                    </a:ext>
                  </a:extLst>
                </a:gridCol>
              </a:tblGrid>
              <a:tr h="367402">
                <a:tc gridSpan="4">
                  <a:txBody>
                    <a:bodyPr/>
                    <a:lstStyle/>
                    <a:p>
                      <a:pPr algn="ctr"/>
                      <a:r>
                        <a:rPr lang="en-US" altLang="zh-TW"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月份壽星名單</a:t>
                      </a:r>
                      <a:endParaRPr lang="zh-TW" altLang="en-US"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nchor="ct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372041">
                <a:tc>
                  <a:txBody>
                    <a:bodyPr/>
                    <a:lstStyle/>
                    <a:p>
                      <a:pPr algn="ctr">
                        <a:lnSpc>
                          <a:spcPts val="2000"/>
                        </a:lnSpc>
                        <a:spcAft>
                          <a:spcPts val="0"/>
                        </a:spcAft>
                      </a:pPr>
                      <a:r>
                        <a:rPr lang="zh-TW" sz="1300" b="1" kern="100" dirty="0">
                          <a:effectLst/>
                          <a:latin typeface="標楷體" panose="03000509000000000000" pitchFamily="65" charset="-120"/>
                          <a:ea typeface="標楷體" panose="03000509000000000000" pitchFamily="65" charset="-120"/>
                        </a:rPr>
                        <a:t>單位</a:t>
                      </a:r>
                      <a:endParaRPr lang="zh-TW" sz="12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1300" b="1" kern="100" dirty="0">
                          <a:effectLst/>
                          <a:latin typeface="標楷體" panose="03000509000000000000" pitchFamily="65" charset="-120"/>
                          <a:ea typeface="標楷體" panose="03000509000000000000" pitchFamily="65" charset="-120"/>
                        </a:rPr>
                        <a:t>姓名</a:t>
                      </a:r>
                      <a:endParaRPr lang="zh-TW" sz="12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1300" b="1" kern="100" dirty="0">
                          <a:effectLst/>
                          <a:latin typeface="標楷體" panose="03000509000000000000" pitchFamily="65" charset="-120"/>
                          <a:ea typeface="標楷體" panose="03000509000000000000" pitchFamily="65" charset="-120"/>
                        </a:rPr>
                        <a:t>單位</a:t>
                      </a:r>
                      <a:endParaRPr lang="zh-TW" sz="12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1300" b="1" kern="100" dirty="0">
                          <a:effectLst/>
                          <a:latin typeface="標楷體" panose="03000509000000000000" pitchFamily="65" charset="-120"/>
                          <a:ea typeface="標楷體" panose="03000509000000000000" pitchFamily="65" charset="-120"/>
                        </a:rPr>
                        <a:t>姓名</a:t>
                      </a:r>
                      <a:endParaRPr lang="zh-TW" sz="12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工程科技菁英班</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江昌嶽</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會計系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賴毅書</a:t>
                      </a:r>
                    </a:p>
                  </a:txBody>
                  <a:tcPr marL="7951" marR="7951" marT="7951" marB="0" anchor="ctr"/>
                </a:tc>
                <a:extLst>
                  <a:ext uri="{0D108BD9-81ED-4DB2-BD59-A6C34878D82A}">
                    <a16:rowId xmlns:a16="http://schemas.microsoft.com/office/drawing/2014/main" val="10002"/>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機械工程系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許伯堅</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設計學院</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楊素芬</a:t>
                      </a:r>
                    </a:p>
                  </a:txBody>
                  <a:tcPr marL="7951" marR="7951" marT="7951" marB="0" anchor="ctr"/>
                </a:tc>
                <a:extLst>
                  <a:ext uri="{0D108BD9-81ED-4DB2-BD59-A6C34878D82A}">
                    <a16:rowId xmlns:a16="http://schemas.microsoft.com/office/drawing/2014/main" val="10003"/>
                  </a:ext>
                </a:extLst>
              </a:tr>
              <a:tr h="372041">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機械工程系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劉建惟</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設計學研究所博士班</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李傳房</a:t>
                      </a:r>
                    </a:p>
                  </a:txBody>
                  <a:tcPr marL="7951" marR="7951" marT="7951" marB="0" anchor="ctr"/>
                </a:tc>
                <a:extLst>
                  <a:ext uri="{0D108BD9-81ED-4DB2-BD59-A6C34878D82A}">
                    <a16:rowId xmlns:a16="http://schemas.microsoft.com/office/drawing/2014/main" val="10004"/>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電機工程系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戴逢均</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工業設計系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李松展</a:t>
                      </a:r>
                    </a:p>
                  </a:txBody>
                  <a:tcPr marL="7951" marR="7951" marT="7951" marB="0" anchor="ctr"/>
                </a:tc>
                <a:extLst>
                  <a:ext uri="{0D108BD9-81ED-4DB2-BD59-A6C34878D82A}">
                    <a16:rowId xmlns:a16="http://schemas.microsoft.com/office/drawing/2014/main" val="10005"/>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電子工程系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許明華</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視覺傳達設計系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林泰州</a:t>
                      </a:r>
                    </a:p>
                  </a:txBody>
                  <a:tcPr marL="7951" marR="7951" marT="7951" marB="0" anchor="ctr"/>
                </a:tc>
                <a:extLst>
                  <a:ext uri="{0D108BD9-81ED-4DB2-BD59-A6C34878D82A}">
                    <a16:rowId xmlns:a16="http://schemas.microsoft.com/office/drawing/2014/main" val="10006"/>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電子工程系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李俊育</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建築與室內設計系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王貞富</a:t>
                      </a:r>
                    </a:p>
                  </a:txBody>
                  <a:tcPr marL="7951" marR="7951" marT="7951" marB="0" anchor="ctr"/>
                </a:tc>
                <a:extLst>
                  <a:ext uri="{0D108BD9-81ED-4DB2-BD59-A6C34878D82A}">
                    <a16:rowId xmlns:a16="http://schemas.microsoft.com/office/drawing/2014/main" val="7341545"/>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環境與安全衛生工程系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溫志超</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建築與室內設計系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蘇明修</a:t>
                      </a:r>
                    </a:p>
                  </a:txBody>
                  <a:tcPr marL="7951" marR="7951" marT="7951" marB="0" anchor="ctr"/>
                </a:tc>
                <a:extLst>
                  <a:ext uri="{0D108BD9-81ED-4DB2-BD59-A6C34878D82A}">
                    <a16:rowId xmlns:a16="http://schemas.microsoft.com/office/drawing/2014/main" val="1384407030"/>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化學工程與材料工程系</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劉博滔</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數位媒體設計系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劉景程</a:t>
                      </a:r>
                    </a:p>
                  </a:txBody>
                  <a:tcPr marL="7951" marR="7951" marT="7951" marB="0" anchor="ctr"/>
                </a:tc>
                <a:extLst>
                  <a:ext uri="{0D108BD9-81ED-4DB2-BD59-A6C34878D82A}">
                    <a16:rowId xmlns:a16="http://schemas.microsoft.com/office/drawing/2014/main" val="4221679351"/>
                  </a:ext>
                </a:extLst>
              </a:tr>
              <a:tr h="372041">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化學工程與材料工程系</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林智汶</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應用外語系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吳佳鈴</a:t>
                      </a:r>
                    </a:p>
                  </a:txBody>
                  <a:tcPr marL="7951" marR="7951" marT="7951" marB="0" anchor="ctr"/>
                </a:tc>
                <a:extLst>
                  <a:ext uri="{0D108BD9-81ED-4DB2-BD59-A6C34878D82A}">
                    <a16:rowId xmlns:a16="http://schemas.microsoft.com/office/drawing/2014/main" val="192659508"/>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化學工程與材料工程系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孫嘴英</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技術及職業教育研究所碩士班</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謝文英</a:t>
                      </a:r>
                    </a:p>
                  </a:txBody>
                  <a:tcPr marL="7951" marR="7951" marT="7951" marB="0" anchor="ctr"/>
                </a:tc>
                <a:extLst>
                  <a:ext uri="{0D108BD9-81ED-4DB2-BD59-A6C34878D82A}">
                    <a16:rowId xmlns:a16="http://schemas.microsoft.com/office/drawing/2014/main" val="2920868266"/>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營建工程系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黃盈樺</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漢學應用研究所碩士班</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金原泰介</a:t>
                      </a:r>
                    </a:p>
                  </a:txBody>
                  <a:tcPr marL="7951" marR="7951" marT="7951" marB="0" anchor="ctr"/>
                </a:tc>
                <a:extLst>
                  <a:ext uri="{0D108BD9-81ED-4DB2-BD59-A6C34878D82A}">
                    <a16:rowId xmlns:a16="http://schemas.microsoft.com/office/drawing/2014/main" val="384578288"/>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資訊工程系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林建州</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休閒運動研究所碩士班</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陳美芳</a:t>
                      </a:r>
                    </a:p>
                  </a:txBody>
                  <a:tcPr marL="7951" marR="7951" marT="7951" marB="0" anchor="ctr"/>
                </a:tc>
                <a:extLst>
                  <a:ext uri="{0D108BD9-81ED-4DB2-BD59-A6C34878D82A}">
                    <a16:rowId xmlns:a16="http://schemas.microsoft.com/office/drawing/2014/main" val="1805438724"/>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企業管理系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張琳娸</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材料科技研究所</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馮志龍</a:t>
                      </a:r>
                    </a:p>
                  </a:txBody>
                  <a:tcPr marL="7951" marR="7951" marT="7951" marB="0" anchor="ctr"/>
                </a:tc>
                <a:extLst>
                  <a:ext uri="{0D108BD9-81ED-4DB2-BD59-A6C34878D82A}">
                    <a16:rowId xmlns:a16="http://schemas.microsoft.com/office/drawing/2014/main" val="3827888624"/>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工業工程與管理系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賈曉梅</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材料科技研究所</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林建忠</a:t>
                      </a:r>
                    </a:p>
                  </a:txBody>
                  <a:tcPr marL="7951" marR="7951" marT="7951" marB="0" anchor="ctr"/>
                </a:tc>
                <a:extLst>
                  <a:ext uri="{0D108BD9-81ED-4DB2-BD59-A6C34878D82A}">
                    <a16:rowId xmlns:a16="http://schemas.microsoft.com/office/drawing/2014/main" val="3360757099"/>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資訊管理系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黃錦法</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產業科技學士學位學程</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陳濰君</a:t>
                      </a:r>
                    </a:p>
                  </a:txBody>
                  <a:tcPr marL="7951" marR="7951" marT="7951" marB="0" anchor="ctr"/>
                </a:tc>
                <a:extLst>
                  <a:ext uri="{0D108BD9-81ED-4DB2-BD59-A6C34878D82A}">
                    <a16:rowId xmlns:a16="http://schemas.microsoft.com/office/drawing/2014/main" val="1656757598"/>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資訊管理系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張榮昇</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智慧機器人學士學位學程</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丁國正</a:t>
                      </a:r>
                    </a:p>
                  </a:txBody>
                  <a:tcPr marL="7951" marR="7951" marT="7951" marB="0" anchor="ctr"/>
                </a:tc>
                <a:extLst>
                  <a:ext uri="{0D108BD9-81ED-4DB2-BD59-A6C34878D82A}">
                    <a16:rowId xmlns:a16="http://schemas.microsoft.com/office/drawing/2014/main" val="4269308143"/>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財務金融系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劉文讓</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秘書室</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行政管理組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吳佩芬</a:t>
                      </a:r>
                    </a:p>
                  </a:txBody>
                  <a:tcPr marL="7951" marR="7951" marT="7951" marB="0" anchor="ctr"/>
                </a:tc>
                <a:extLst>
                  <a:ext uri="{0D108BD9-81ED-4DB2-BD59-A6C34878D82A}">
                    <a16:rowId xmlns:a16="http://schemas.microsoft.com/office/drawing/2014/main" val="1815017163"/>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會計系</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陳燕錫</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人事室</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第一組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許雅晶</a:t>
                      </a:r>
                    </a:p>
                  </a:txBody>
                  <a:tcPr marL="7951" marR="7951" marT="7951" marB="0" anchor="ctr"/>
                </a:tc>
                <a:extLst>
                  <a:ext uri="{0D108BD9-81ED-4DB2-BD59-A6C34878D82A}">
                    <a16:rowId xmlns:a16="http://schemas.microsoft.com/office/drawing/2014/main" val="2347009267"/>
                  </a:ext>
                </a:extLst>
              </a:tr>
            </a:tbl>
          </a:graphicData>
        </a:graphic>
      </p:graphicFrame>
      <p:sp>
        <p:nvSpPr>
          <p:cNvPr id="21" name="矩形 20"/>
          <p:cNvSpPr/>
          <p:nvPr/>
        </p:nvSpPr>
        <p:spPr>
          <a:xfrm>
            <a:off x="4509120" y="-15552"/>
            <a:ext cx="2348880" cy="738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3" name="矩形 22"/>
          <p:cNvSpPr/>
          <p:nvPr/>
        </p:nvSpPr>
        <p:spPr>
          <a:xfrm>
            <a:off x="4367117" y="702980"/>
            <a:ext cx="249289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4825793" y="92009"/>
            <a:ext cx="1715534" cy="523220"/>
          </a:xfrm>
          <a:prstGeom prst="rect">
            <a:avLst/>
          </a:prstGeom>
          <a:noFill/>
        </p:spPr>
        <p:txBody>
          <a:bodyPr wrap="none" rtlCol="0">
            <a:spAutoFit/>
          </a:bodyPr>
          <a:lstStyle/>
          <a:p>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人事</a:t>
            </a:r>
            <a:r>
              <a:rPr lang="en-US" altLang="zh-TW"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t>
            </a:r>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a:t>
            </a:r>
          </a:p>
        </p:txBody>
      </p:sp>
      <p:sp>
        <p:nvSpPr>
          <p:cNvPr id="25" name="矩形 24"/>
          <p:cNvSpPr/>
          <p:nvPr/>
        </p:nvSpPr>
        <p:spPr>
          <a:xfrm>
            <a:off x="0" y="-15552"/>
            <a:ext cx="4365104" cy="180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3" name="矩形 32"/>
          <p:cNvSpPr/>
          <p:nvPr/>
        </p:nvSpPr>
        <p:spPr>
          <a:xfrm>
            <a:off x="4365104" y="-15552"/>
            <a:ext cx="142003" cy="846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4" name="矩形 33"/>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36" name="Picture 2" descr="D:\資料\雲林科技大學-作業與報告\工讀-人事室\雲寶寶.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485" y="8748244"/>
            <a:ext cx="748883" cy="11013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4"/>
          <a:stretch>
            <a:fillRect/>
          </a:stretch>
        </p:blipFill>
        <p:spPr>
          <a:xfrm>
            <a:off x="4797152" y="8988438"/>
            <a:ext cx="1146147" cy="573074"/>
          </a:xfrm>
          <a:prstGeom prst="rect">
            <a:avLst/>
          </a:prstGeom>
        </p:spPr>
      </p:pic>
      <p:pic>
        <p:nvPicPr>
          <p:cNvPr id="10" name="圖片 9"/>
          <p:cNvPicPr>
            <a:picLocks noChangeAspect="1"/>
          </p:cNvPicPr>
          <p:nvPr/>
        </p:nvPicPr>
        <p:blipFill>
          <a:blip r:embed="rId5"/>
          <a:stretch>
            <a:fillRect/>
          </a:stretch>
        </p:blipFill>
        <p:spPr>
          <a:xfrm>
            <a:off x="368202" y="615229"/>
            <a:ext cx="786452" cy="932769"/>
          </a:xfrm>
          <a:prstGeom prst="rect">
            <a:avLst/>
          </a:prstGeom>
        </p:spPr>
      </p:pic>
      <p:pic>
        <p:nvPicPr>
          <p:cNvPr id="16" name="圖片 1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38730" t="41587" r="26984" b="35239"/>
          <a:stretch/>
        </p:blipFill>
        <p:spPr>
          <a:xfrm>
            <a:off x="304799" y="9007230"/>
            <a:ext cx="820033" cy="554282"/>
          </a:xfrm>
          <a:prstGeom prst="rect">
            <a:avLst/>
          </a:prstGeom>
        </p:spPr>
      </p:pic>
      <p:pic>
        <p:nvPicPr>
          <p:cNvPr id="18" name="圖片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38730" t="41587" r="26984" b="35239"/>
          <a:stretch/>
        </p:blipFill>
        <p:spPr>
          <a:xfrm rot="571117">
            <a:off x="1312999" y="9162888"/>
            <a:ext cx="531825" cy="359474"/>
          </a:xfrm>
          <a:prstGeom prst="rect">
            <a:avLst/>
          </a:prstGeom>
        </p:spPr>
      </p:pic>
    </p:spTree>
    <p:extLst>
      <p:ext uri="{BB962C8B-B14F-4D97-AF65-F5344CB8AC3E}">
        <p14:creationId xmlns:p14="http://schemas.microsoft.com/office/powerpoint/2010/main" val="419214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1268760" y="844458"/>
            <a:ext cx="2689220" cy="474310"/>
            <a:chOff x="464865" y="4448944"/>
            <a:chExt cx="2689220" cy="474310"/>
          </a:xfrm>
        </p:grpSpPr>
        <p:sp>
          <p:nvSpPr>
            <p:cNvPr id="17" name="圓角矩形 16"/>
            <p:cNvSpPr/>
            <p:nvPr/>
          </p:nvSpPr>
          <p:spPr>
            <a:xfrm>
              <a:off x="464865" y="4448944"/>
              <a:ext cx="2681969" cy="474310"/>
            </a:xfrm>
            <a:prstGeom prst="roundRect">
              <a:avLst>
                <a:gd name="adj" fmla="val 2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464865" y="4503525"/>
              <a:ext cx="1107996" cy="369332"/>
            </a:xfrm>
            <a:prstGeom prst="rect">
              <a:avLst/>
            </a:prstGeom>
            <a:noFill/>
          </p:spPr>
          <p:txBody>
            <a:bodyPr wrap="none" rtlCol="0">
              <a:spAutoFit/>
            </a:bodyPr>
            <a:lstStyle/>
            <a:p>
              <a:r>
                <a:rPr lang="zh-TW" altLang="en-US"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當月壽星</a:t>
              </a:r>
            </a:p>
          </p:txBody>
        </p:sp>
        <p:sp>
          <p:nvSpPr>
            <p:cNvPr id="20" name="文字方塊 19"/>
            <p:cNvSpPr txBox="1"/>
            <p:nvPr/>
          </p:nvSpPr>
          <p:spPr>
            <a:xfrm>
              <a:off x="1456184" y="4516822"/>
              <a:ext cx="1697901" cy="338554"/>
            </a:xfrm>
            <a:prstGeom prst="rect">
              <a:avLst/>
            </a:prstGeom>
            <a:noFill/>
          </p:spPr>
          <p:txBody>
            <a:bodyPr wrap="none" rtlCol="0">
              <a:spAutoFit/>
            </a:bodyPr>
            <a:lstStyle/>
            <a:p>
              <a:r>
                <a:rPr lang="en-US" altLang="zh-TW" sz="16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Month Birthday</a:t>
              </a:r>
              <a:endParaRPr lang="zh-TW" altLang="en-US" sz="16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grpSp>
      <p:graphicFrame>
        <p:nvGraphicFramePr>
          <p:cNvPr id="4" name="表格 3"/>
          <p:cNvGraphicFramePr>
            <a:graphicFrameLocks noGrp="1"/>
          </p:cNvGraphicFramePr>
          <p:nvPr>
            <p:extLst>
              <p:ext uri="{D42A27DB-BD31-4B8C-83A1-F6EECF244321}">
                <p14:modId xmlns:p14="http://schemas.microsoft.com/office/powerpoint/2010/main" val="986731348"/>
              </p:ext>
            </p:extLst>
          </p:nvPr>
        </p:nvGraphicFramePr>
        <p:xfrm>
          <a:off x="620688" y="1531929"/>
          <a:ext cx="5832650" cy="4835234"/>
        </p:xfrm>
        <a:graphic>
          <a:graphicData uri="http://schemas.openxmlformats.org/drawingml/2006/table">
            <a:tbl>
              <a:tblPr firstRow="1" bandRow="1">
                <a:tableStyleId>{E8B1032C-EA38-4F05-BA0D-38AFFFC7BED3}</a:tableStyleId>
              </a:tblPr>
              <a:tblGrid>
                <a:gridCol w="1744296">
                  <a:extLst>
                    <a:ext uri="{9D8B030D-6E8A-4147-A177-3AD203B41FA5}">
                      <a16:colId xmlns:a16="http://schemas.microsoft.com/office/drawing/2014/main" val="20000"/>
                    </a:ext>
                  </a:extLst>
                </a:gridCol>
                <a:gridCol w="1352048">
                  <a:extLst>
                    <a:ext uri="{9D8B030D-6E8A-4147-A177-3AD203B41FA5}">
                      <a16:colId xmlns:a16="http://schemas.microsoft.com/office/drawing/2014/main" val="20002"/>
                    </a:ext>
                  </a:extLst>
                </a:gridCol>
                <a:gridCol w="1584176">
                  <a:extLst>
                    <a:ext uri="{9D8B030D-6E8A-4147-A177-3AD203B41FA5}">
                      <a16:colId xmlns:a16="http://schemas.microsoft.com/office/drawing/2014/main" val="20001"/>
                    </a:ext>
                  </a:extLst>
                </a:gridCol>
                <a:gridCol w="1152130">
                  <a:extLst>
                    <a:ext uri="{9D8B030D-6E8A-4147-A177-3AD203B41FA5}">
                      <a16:colId xmlns:a16="http://schemas.microsoft.com/office/drawing/2014/main" val="20003"/>
                    </a:ext>
                  </a:extLst>
                </a:gridCol>
              </a:tblGrid>
              <a:tr h="367402">
                <a:tc gridSpan="4">
                  <a:txBody>
                    <a:bodyPr/>
                    <a:lstStyle/>
                    <a:p>
                      <a:pPr algn="ctr"/>
                      <a:r>
                        <a:rPr lang="en-US" altLang="zh-TW"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月份壽星名單</a:t>
                      </a:r>
                      <a:endParaRPr lang="zh-TW" altLang="en-US" sz="1800" b="0" kern="1200"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nchor="ct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372041">
                <a:tc>
                  <a:txBody>
                    <a:bodyPr/>
                    <a:lstStyle/>
                    <a:p>
                      <a:pPr algn="ctr">
                        <a:lnSpc>
                          <a:spcPts val="2000"/>
                        </a:lnSpc>
                        <a:spcAft>
                          <a:spcPts val="0"/>
                        </a:spcAft>
                      </a:pPr>
                      <a:r>
                        <a:rPr lang="zh-TW" sz="1300" b="1" kern="100" dirty="0">
                          <a:effectLst/>
                          <a:latin typeface="標楷體" panose="03000509000000000000" pitchFamily="65" charset="-120"/>
                          <a:ea typeface="標楷體" panose="03000509000000000000" pitchFamily="65" charset="-120"/>
                        </a:rPr>
                        <a:t>單位</a:t>
                      </a:r>
                      <a:endParaRPr lang="zh-TW" sz="12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1300" b="1" kern="100" dirty="0">
                          <a:effectLst/>
                          <a:latin typeface="標楷體" panose="03000509000000000000" pitchFamily="65" charset="-120"/>
                          <a:ea typeface="標楷體" panose="03000509000000000000" pitchFamily="65" charset="-120"/>
                        </a:rPr>
                        <a:t>姓名</a:t>
                      </a:r>
                      <a:endParaRPr lang="zh-TW" sz="12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1300" b="1" kern="100" dirty="0">
                          <a:effectLst/>
                          <a:latin typeface="標楷體" panose="03000509000000000000" pitchFamily="65" charset="-120"/>
                          <a:ea typeface="標楷體" panose="03000509000000000000" pitchFamily="65" charset="-120"/>
                        </a:rPr>
                        <a:t>單位</a:t>
                      </a:r>
                      <a:endParaRPr lang="zh-TW" sz="12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1300" b="1" kern="100" dirty="0">
                          <a:effectLst/>
                          <a:latin typeface="標楷體" panose="03000509000000000000" pitchFamily="65" charset="-120"/>
                          <a:ea typeface="標楷體" panose="03000509000000000000" pitchFamily="65" charset="-120"/>
                        </a:rPr>
                        <a:t>姓名</a:t>
                      </a:r>
                      <a:endParaRPr lang="zh-TW" sz="12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主計室</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第一組</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胡照典</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國際事務處</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國際交流組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羅鈺涵</a:t>
                      </a:r>
                    </a:p>
                  </a:txBody>
                  <a:tcPr marL="7951" marR="7951" marT="7951" marB="0" anchor="ctr"/>
                </a:tc>
                <a:extLst>
                  <a:ext uri="{0D108BD9-81ED-4DB2-BD59-A6C34878D82A}">
                    <a16:rowId xmlns:a16="http://schemas.microsoft.com/office/drawing/2014/main" val="10002"/>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主計室</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第二組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許湘琦</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產學處</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顏哲徽</a:t>
                      </a:r>
                    </a:p>
                  </a:txBody>
                  <a:tcPr marL="7951" marR="7951" marT="7951" marB="0" anchor="ctr"/>
                </a:tc>
                <a:extLst>
                  <a:ext uri="{0D108BD9-81ED-4DB2-BD59-A6C34878D82A}">
                    <a16:rowId xmlns:a16="http://schemas.microsoft.com/office/drawing/2014/main" val="10003"/>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教務處</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課程及教學組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羅月娥</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圖書館</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讀者服務組</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馬欣宜</a:t>
                      </a:r>
                    </a:p>
                  </a:txBody>
                  <a:tcPr marL="7951" marR="7951" marT="7951" marB="0" anchor="ctr"/>
                </a:tc>
                <a:extLst>
                  <a:ext uri="{0D108BD9-81ED-4DB2-BD59-A6C34878D82A}">
                    <a16:rowId xmlns:a16="http://schemas.microsoft.com/office/drawing/2014/main" val="10004"/>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學務處</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軍訓組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郭宗廷</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圖書館</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推展服務組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李婉伶</a:t>
                      </a:r>
                    </a:p>
                  </a:txBody>
                  <a:tcPr marL="7951" marR="7951" marT="7951" marB="0" anchor="ctr"/>
                </a:tc>
                <a:extLst>
                  <a:ext uri="{0D108BD9-81ED-4DB2-BD59-A6C34878D82A}">
                    <a16:rowId xmlns:a16="http://schemas.microsoft.com/office/drawing/2014/main" val="10005"/>
                  </a:ext>
                </a:extLst>
              </a:tr>
              <a:tr h="372041">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學務處</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課外活動指導組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林怡綸</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諮商輔導中心</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陳俊升</a:t>
                      </a:r>
                    </a:p>
                  </a:txBody>
                  <a:tcPr marL="7951" marR="7951" marT="7951" marB="0" anchor="ctr"/>
                </a:tc>
                <a:extLst>
                  <a:ext uri="{0D108BD9-81ED-4DB2-BD59-A6C34878D82A}">
                    <a16:rowId xmlns:a16="http://schemas.microsoft.com/office/drawing/2014/main" val="10006"/>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總務處</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資產經營管理組</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林青青</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語言中心</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吳雅婷</a:t>
                      </a:r>
                    </a:p>
                  </a:txBody>
                  <a:tcPr marL="7951" marR="7951" marT="7951" marB="0" anchor="ctr"/>
                </a:tc>
                <a:extLst>
                  <a:ext uri="{0D108BD9-81ED-4DB2-BD59-A6C34878D82A}">
                    <a16:rowId xmlns:a16="http://schemas.microsoft.com/office/drawing/2014/main" val="7341545"/>
                  </a:ext>
                </a:extLst>
              </a:tr>
              <a:tr h="372041">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總務處</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事務組</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陳湧捷</a:t>
                      </a: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extLst>
                  <a:ext uri="{0D108BD9-81ED-4DB2-BD59-A6C34878D82A}">
                    <a16:rowId xmlns:a16="http://schemas.microsoft.com/office/drawing/2014/main" val="1384407030"/>
                  </a:ext>
                </a:extLst>
              </a:tr>
              <a:tr h="372041">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總務處</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事務組</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陳嘉政</a:t>
                      </a: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extLst>
                  <a:ext uri="{0D108BD9-81ED-4DB2-BD59-A6C34878D82A}">
                    <a16:rowId xmlns:a16="http://schemas.microsoft.com/office/drawing/2014/main" val="4221679351"/>
                  </a:ext>
                </a:extLst>
              </a:tr>
              <a:tr h="372041">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總務處</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資產經營管理組</a:t>
                      </a:r>
                    </a:p>
                  </a:txBody>
                  <a:tcPr marL="7951" marR="7951" marT="7951" marB="0" anchor="ct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翁莉莉</a:t>
                      </a: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extLst>
                  <a:ext uri="{0D108BD9-81ED-4DB2-BD59-A6C34878D82A}">
                    <a16:rowId xmlns:a16="http://schemas.microsoft.com/office/drawing/2014/main" val="192659508"/>
                  </a:ext>
                </a:extLst>
              </a:tr>
              <a:tr h="372041">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總務處</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事務組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劉方立</a:t>
                      </a: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extLst>
                  <a:ext uri="{0D108BD9-81ED-4DB2-BD59-A6C34878D82A}">
                    <a16:rowId xmlns:a16="http://schemas.microsoft.com/office/drawing/2014/main" val="2920868266"/>
                  </a:ext>
                </a:extLst>
              </a:tr>
              <a:tr h="372041">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研究發展處</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創新技術管理組</a:t>
                      </a:r>
                    </a:p>
                  </a:txBody>
                  <a:tcPr marL="7951" marR="7951" marT="7951" marB="0" anchor="ct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楊宜蓉</a:t>
                      </a: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tc>
                  <a:txBody>
                    <a:bodyPr/>
                    <a:lstStyle/>
                    <a:p>
                      <a:pPr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951" marR="7951" marT="7951" marB="0" anchor="ctr"/>
                </a:tc>
                <a:extLst>
                  <a:ext uri="{0D108BD9-81ED-4DB2-BD59-A6C34878D82A}">
                    <a16:rowId xmlns:a16="http://schemas.microsoft.com/office/drawing/2014/main" val="384578288"/>
                  </a:ext>
                </a:extLst>
              </a:tr>
            </a:tbl>
          </a:graphicData>
        </a:graphic>
      </p:graphicFrame>
      <p:sp>
        <p:nvSpPr>
          <p:cNvPr id="21" name="矩形 20"/>
          <p:cNvSpPr/>
          <p:nvPr/>
        </p:nvSpPr>
        <p:spPr>
          <a:xfrm>
            <a:off x="4509120" y="-15552"/>
            <a:ext cx="2348880" cy="738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3" name="矩形 22"/>
          <p:cNvSpPr/>
          <p:nvPr/>
        </p:nvSpPr>
        <p:spPr>
          <a:xfrm>
            <a:off x="4367117" y="702980"/>
            <a:ext cx="249289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4825793" y="92009"/>
            <a:ext cx="1715534" cy="523220"/>
          </a:xfrm>
          <a:prstGeom prst="rect">
            <a:avLst/>
          </a:prstGeom>
          <a:noFill/>
        </p:spPr>
        <p:txBody>
          <a:bodyPr wrap="none" rtlCol="0">
            <a:spAutoFit/>
          </a:bodyPr>
          <a:lstStyle/>
          <a:p>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人事</a:t>
            </a:r>
            <a:r>
              <a:rPr lang="en-US" altLang="zh-TW"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t>
            </a:r>
            <a:r>
              <a:rPr lang="zh-TW" altLang="en-US" sz="2800" b="1" spc="500" dirty="0">
                <a:solidFill>
                  <a:schemeClr val="accent6">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a:t>
            </a:r>
          </a:p>
        </p:txBody>
      </p:sp>
      <p:sp>
        <p:nvSpPr>
          <p:cNvPr id="25" name="矩形 24"/>
          <p:cNvSpPr/>
          <p:nvPr/>
        </p:nvSpPr>
        <p:spPr>
          <a:xfrm>
            <a:off x="0" y="-15552"/>
            <a:ext cx="4365104" cy="180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3" name="矩形 32"/>
          <p:cNvSpPr/>
          <p:nvPr/>
        </p:nvSpPr>
        <p:spPr>
          <a:xfrm>
            <a:off x="4365104" y="-15552"/>
            <a:ext cx="142003" cy="846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4" name="矩形 33"/>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36" name="Picture 2" descr="D:\資料\雲林科技大學-作業與報告\工讀-人事室\雲寶寶.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485" y="8748244"/>
            <a:ext cx="748883" cy="11013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4"/>
          <a:stretch>
            <a:fillRect/>
          </a:stretch>
        </p:blipFill>
        <p:spPr>
          <a:xfrm>
            <a:off x="4797152" y="8988438"/>
            <a:ext cx="1146147" cy="573074"/>
          </a:xfrm>
          <a:prstGeom prst="rect">
            <a:avLst/>
          </a:prstGeom>
        </p:spPr>
      </p:pic>
      <p:pic>
        <p:nvPicPr>
          <p:cNvPr id="10" name="圖片 9"/>
          <p:cNvPicPr>
            <a:picLocks noChangeAspect="1"/>
          </p:cNvPicPr>
          <p:nvPr/>
        </p:nvPicPr>
        <p:blipFill>
          <a:blip r:embed="rId5"/>
          <a:stretch>
            <a:fillRect/>
          </a:stretch>
        </p:blipFill>
        <p:spPr>
          <a:xfrm>
            <a:off x="368202" y="615229"/>
            <a:ext cx="786452" cy="932769"/>
          </a:xfrm>
          <a:prstGeom prst="rect">
            <a:avLst/>
          </a:prstGeom>
        </p:spPr>
      </p:pic>
      <p:pic>
        <p:nvPicPr>
          <p:cNvPr id="16" name="圖片 1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38730" t="41587" r="26984" b="35239"/>
          <a:stretch/>
        </p:blipFill>
        <p:spPr>
          <a:xfrm>
            <a:off x="304799" y="9007230"/>
            <a:ext cx="820033" cy="554282"/>
          </a:xfrm>
          <a:prstGeom prst="rect">
            <a:avLst/>
          </a:prstGeom>
        </p:spPr>
      </p:pic>
      <p:pic>
        <p:nvPicPr>
          <p:cNvPr id="18" name="圖片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38730" t="41587" r="26984" b="35239"/>
          <a:stretch/>
        </p:blipFill>
        <p:spPr>
          <a:xfrm rot="571117">
            <a:off x="1312999" y="9162888"/>
            <a:ext cx="531825" cy="359474"/>
          </a:xfrm>
          <a:prstGeom prst="rect">
            <a:avLst/>
          </a:prstGeom>
        </p:spPr>
      </p:pic>
    </p:spTree>
    <p:extLst>
      <p:ext uri="{BB962C8B-B14F-4D97-AF65-F5344CB8AC3E}">
        <p14:creationId xmlns:p14="http://schemas.microsoft.com/office/powerpoint/2010/main" val="127891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096152" y="872152"/>
            <a:ext cx="3113648" cy="474310"/>
            <a:chOff x="476672" y="748449"/>
            <a:chExt cx="2681969" cy="474310"/>
          </a:xfrm>
        </p:grpSpPr>
        <p:sp>
          <p:nvSpPr>
            <p:cNvPr id="17" name="圓角矩形 16"/>
            <p:cNvSpPr/>
            <p:nvPr/>
          </p:nvSpPr>
          <p:spPr>
            <a:xfrm>
              <a:off x="476672" y="748449"/>
              <a:ext cx="2681969" cy="474310"/>
            </a:xfrm>
            <a:prstGeom prst="roundRect">
              <a:avLst>
                <a:gd name="adj" fmla="val 2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9" name="文字方塊 18"/>
            <p:cNvSpPr txBox="1"/>
            <p:nvPr/>
          </p:nvSpPr>
          <p:spPr>
            <a:xfrm>
              <a:off x="476672" y="800938"/>
              <a:ext cx="2031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員工協助方案專區</a:t>
              </a:r>
            </a:p>
          </p:txBody>
        </p:sp>
        <p:sp>
          <p:nvSpPr>
            <p:cNvPr id="20" name="文字方塊 19"/>
            <p:cNvSpPr txBox="1"/>
            <p:nvPr/>
          </p:nvSpPr>
          <p:spPr>
            <a:xfrm>
              <a:off x="1953481" y="780343"/>
              <a:ext cx="1455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Unicode MS" pitchFamily="34" charset="-120"/>
              </a:endParaRPr>
            </a:p>
          </p:txBody>
        </p:sp>
      </p:grpSp>
      <p:sp>
        <p:nvSpPr>
          <p:cNvPr id="15" name="矩形 14"/>
          <p:cNvSpPr/>
          <p:nvPr/>
        </p:nvSpPr>
        <p:spPr>
          <a:xfrm>
            <a:off x="4509120" y="-15552"/>
            <a:ext cx="2348880" cy="738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矩形 15"/>
          <p:cNvSpPr/>
          <p:nvPr/>
        </p:nvSpPr>
        <p:spPr>
          <a:xfrm>
            <a:off x="4367117" y="702980"/>
            <a:ext cx="249289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p:cNvSpPr txBox="1"/>
          <p:nvPr/>
        </p:nvSpPr>
        <p:spPr>
          <a:xfrm>
            <a:off x="4825793" y="92009"/>
            <a:ext cx="1715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人事</a:t>
            </a:r>
            <a:r>
              <a:rPr kumimoji="0" lang="en-US" altLang="zh-TW"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e</a:t>
            </a:r>
            <a:r>
              <a:rPr kumimoji="0" lang="zh-TW" altLang="en-US"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報</a:t>
            </a:r>
          </a:p>
        </p:txBody>
      </p:sp>
      <p:sp>
        <p:nvSpPr>
          <p:cNvPr id="21" name="矩形 20"/>
          <p:cNvSpPr/>
          <p:nvPr/>
        </p:nvSpPr>
        <p:spPr>
          <a:xfrm>
            <a:off x="0" y="-15552"/>
            <a:ext cx="4365104" cy="180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矩形 29"/>
          <p:cNvSpPr/>
          <p:nvPr/>
        </p:nvSpPr>
        <p:spPr>
          <a:xfrm>
            <a:off x="4365104" y="-15552"/>
            <a:ext cx="142003" cy="846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1" name="矩形 30"/>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pic>
        <p:nvPicPr>
          <p:cNvPr id="33" name="Picture 2" descr="D:\資料\雲林科技大學-作業與報告\工讀-人事室\雲寶寶.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485" y="8748244"/>
            <a:ext cx="748883" cy="11013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982155" y="910070"/>
            <a:ext cx="12276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EAP  Topics</a:t>
            </a:r>
          </a:p>
        </p:txBody>
      </p:sp>
      <p:pic>
        <p:nvPicPr>
          <p:cNvPr id="7" name="圖片 6"/>
          <p:cNvPicPr>
            <a:picLocks noChangeAspect="1"/>
          </p:cNvPicPr>
          <p:nvPr/>
        </p:nvPicPr>
        <p:blipFill>
          <a:blip r:embed="rId4"/>
          <a:stretch>
            <a:fillRect/>
          </a:stretch>
        </p:blipFill>
        <p:spPr>
          <a:xfrm>
            <a:off x="4130530" y="642108"/>
            <a:ext cx="231668" cy="237765"/>
          </a:xfrm>
          <a:prstGeom prst="rect">
            <a:avLst/>
          </a:prstGeom>
        </p:spPr>
      </p:pic>
      <p:pic>
        <p:nvPicPr>
          <p:cNvPr id="8" name="圖片 7"/>
          <p:cNvPicPr>
            <a:picLocks noChangeAspect="1"/>
          </p:cNvPicPr>
          <p:nvPr/>
        </p:nvPicPr>
        <p:blipFill>
          <a:blip r:embed="rId4"/>
          <a:stretch>
            <a:fillRect/>
          </a:stretch>
        </p:blipFill>
        <p:spPr>
          <a:xfrm>
            <a:off x="4214250" y="914167"/>
            <a:ext cx="231668" cy="237765"/>
          </a:xfrm>
          <a:prstGeom prst="rect">
            <a:avLst/>
          </a:prstGeom>
        </p:spPr>
      </p:pic>
      <p:pic>
        <p:nvPicPr>
          <p:cNvPr id="9" name="圖片 8"/>
          <p:cNvPicPr>
            <a:picLocks noChangeAspect="1"/>
          </p:cNvPicPr>
          <p:nvPr/>
        </p:nvPicPr>
        <p:blipFill>
          <a:blip r:embed="rId5"/>
          <a:stretch>
            <a:fillRect/>
          </a:stretch>
        </p:blipFill>
        <p:spPr>
          <a:xfrm>
            <a:off x="313598" y="587643"/>
            <a:ext cx="786452" cy="932769"/>
          </a:xfrm>
          <a:prstGeom prst="rect">
            <a:avLst/>
          </a:prstGeom>
        </p:spPr>
      </p:pic>
      <p:sp>
        <p:nvSpPr>
          <p:cNvPr id="2" name="文字方塊 1"/>
          <p:cNvSpPr txBox="1"/>
          <p:nvPr/>
        </p:nvSpPr>
        <p:spPr>
          <a:xfrm>
            <a:off x="470823" y="1520412"/>
            <a:ext cx="5967216" cy="6976269"/>
          </a:xfrm>
          <a:prstGeom prst="rect">
            <a:avLst/>
          </a:prstGeom>
          <a:noFill/>
        </p:spPr>
        <p:txBody>
          <a:bodyPr wrap="square" rtlCol="0">
            <a:spAutoFit/>
          </a:bodyPr>
          <a:lstStyle/>
          <a:p>
            <a:pPr algn="ctr">
              <a:lnSpc>
                <a:spcPts val="2600"/>
              </a:lnSpc>
            </a:pP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情緒鬆綁～與焦慮的自己和解</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r">
              <a:lnSpc>
                <a:spcPts val="2600"/>
              </a:lnSpc>
            </a:pP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諮商輔導中心 </a:t>
            </a:r>
            <a:r>
              <a:rPr lang="zh-TW" altLang="zh-TW" sz="1200" b="1"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詹寓婷</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兼任心理師 </a:t>
            </a:r>
          </a:p>
          <a:p>
            <a:pPr>
              <a:lnSpc>
                <a:spcPts val="2600"/>
              </a:lnSpc>
            </a:pP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繁忙的現代生活中，匆忙的步調與各式各樣的挑戰，使得人們常無法維持精神的平 靜，易陷入擔憂、緊張與焦慮的狀態。日本西多昌規醫師在「情緒鬆綁」一書中，融合 精神醫學、腦科學、生理學、心理學等專業知識，淺顯易懂地介紹多種面對情緒的處理 方式，其中亦提及面對緊張、焦慮時的自處之道。以下以西多昌規醫師所提出的方法為 架構，整理下列幾個實際可行的方法，協助個體運用於日常生活中，減少焦慮、煩躁的 情緒所帶來的影響。</a:t>
            </a:r>
          </a:p>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ㄧ</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緊張時善用深呼吸，提升副交感神經。 </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調整呼吸能活化副交感神經，對緊繃的身體踩煞車，進而降低血壓與脈博，讓 身心皆能緩解緊張的感受。而深呼吸時需注意「降低呼吸速度」，緩慢地、專注地 吸氣與吐氣，且拉長吐氣的時間，盡可能地吐氣十秒以上。 </a:t>
            </a:r>
          </a:p>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察覺焦慮是避免失衡的第一步</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當我們產生控制欲或是過度追求完美時，易擾亂心靈而感到焦慮，因此「察覺 自己正在焦慮」，了解自己的狀態，客觀地檢視自己的情緒是第一步，進而能運用 對自己的了解及後設認知的方式來加以調整。 </a:t>
            </a:r>
          </a:p>
          <a:p>
            <a:pPr lvl="0">
              <a:lnSpc>
                <a:spcPts val="2600"/>
              </a:lnSpc>
            </a:pPr>
            <a:r>
              <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焦慮時坐立難安的反應其來有自</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焦慮時出現坐不住、抖腳或搓手等現象，這些常見的焦慮小動作有其意義，某 種程度上是「將大腦的緊張感分流至身體末稍」。而若將意識與注意力轉向身體末 稍，透過專心感覺雙腳，使用步行散步等方式來調整心靈狀態，可消除不安與焦慮 感。 </a:t>
            </a:r>
          </a:p>
          <a:p>
            <a:endParaRPr lang="zh-TW" alt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498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096152" y="872152"/>
            <a:ext cx="3113648" cy="474310"/>
            <a:chOff x="476672" y="748449"/>
            <a:chExt cx="2681969" cy="474310"/>
          </a:xfrm>
        </p:grpSpPr>
        <p:sp>
          <p:nvSpPr>
            <p:cNvPr id="17" name="圓角矩形 16"/>
            <p:cNvSpPr/>
            <p:nvPr/>
          </p:nvSpPr>
          <p:spPr>
            <a:xfrm>
              <a:off x="476672" y="748449"/>
              <a:ext cx="2681969" cy="474310"/>
            </a:xfrm>
            <a:prstGeom prst="roundRect">
              <a:avLst>
                <a:gd name="adj" fmla="val 2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9" name="文字方塊 18"/>
            <p:cNvSpPr txBox="1"/>
            <p:nvPr/>
          </p:nvSpPr>
          <p:spPr>
            <a:xfrm>
              <a:off x="476672" y="800938"/>
              <a:ext cx="2031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員工協助方案專區</a:t>
              </a:r>
            </a:p>
          </p:txBody>
        </p:sp>
        <p:sp>
          <p:nvSpPr>
            <p:cNvPr id="20" name="文字方塊 19"/>
            <p:cNvSpPr txBox="1"/>
            <p:nvPr/>
          </p:nvSpPr>
          <p:spPr>
            <a:xfrm>
              <a:off x="1953481" y="780343"/>
              <a:ext cx="1455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Unicode MS" pitchFamily="34" charset="-120"/>
              </a:endParaRPr>
            </a:p>
          </p:txBody>
        </p:sp>
      </p:grpSp>
      <p:sp>
        <p:nvSpPr>
          <p:cNvPr id="15" name="矩形 14"/>
          <p:cNvSpPr/>
          <p:nvPr/>
        </p:nvSpPr>
        <p:spPr>
          <a:xfrm>
            <a:off x="4509120" y="-15552"/>
            <a:ext cx="2348880" cy="738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矩形 15"/>
          <p:cNvSpPr/>
          <p:nvPr/>
        </p:nvSpPr>
        <p:spPr>
          <a:xfrm>
            <a:off x="4367117" y="702980"/>
            <a:ext cx="249289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p:cNvSpPr txBox="1"/>
          <p:nvPr/>
        </p:nvSpPr>
        <p:spPr>
          <a:xfrm>
            <a:off x="4825793" y="92009"/>
            <a:ext cx="1715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人事</a:t>
            </a:r>
            <a:r>
              <a:rPr kumimoji="0" lang="en-US" altLang="zh-TW"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e</a:t>
            </a:r>
            <a:r>
              <a:rPr kumimoji="0" lang="zh-TW" altLang="en-US"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報</a:t>
            </a:r>
          </a:p>
        </p:txBody>
      </p:sp>
      <p:sp>
        <p:nvSpPr>
          <p:cNvPr id="21" name="矩形 20"/>
          <p:cNvSpPr/>
          <p:nvPr/>
        </p:nvSpPr>
        <p:spPr>
          <a:xfrm>
            <a:off x="0" y="-15552"/>
            <a:ext cx="4365104" cy="180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矩形 29"/>
          <p:cNvSpPr/>
          <p:nvPr/>
        </p:nvSpPr>
        <p:spPr>
          <a:xfrm>
            <a:off x="4365104" y="-15552"/>
            <a:ext cx="142003" cy="846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1" name="矩形 30"/>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pic>
        <p:nvPicPr>
          <p:cNvPr id="33" name="Picture 2" descr="D:\資料\雲林科技大學-作業與報告\工讀-人事室\雲寶寶.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485" y="8748244"/>
            <a:ext cx="748883" cy="11013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982155" y="910070"/>
            <a:ext cx="12276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EAP  Topics</a:t>
            </a:r>
          </a:p>
        </p:txBody>
      </p:sp>
      <p:pic>
        <p:nvPicPr>
          <p:cNvPr id="7" name="圖片 6"/>
          <p:cNvPicPr>
            <a:picLocks noChangeAspect="1"/>
          </p:cNvPicPr>
          <p:nvPr/>
        </p:nvPicPr>
        <p:blipFill>
          <a:blip r:embed="rId4"/>
          <a:stretch>
            <a:fillRect/>
          </a:stretch>
        </p:blipFill>
        <p:spPr>
          <a:xfrm>
            <a:off x="4130530" y="642108"/>
            <a:ext cx="231668" cy="237765"/>
          </a:xfrm>
          <a:prstGeom prst="rect">
            <a:avLst/>
          </a:prstGeom>
        </p:spPr>
      </p:pic>
      <p:pic>
        <p:nvPicPr>
          <p:cNvPr id="8" name="圖片 7"/>
          <p:cNvPicPr>
            <a:picLocks noChangeAspect="1"/>
          </p:cNvPicPr>
          <p:nvPr/>
        </p:nvPicPr>
        <p:blipFill>
          <a:blip r:embed="rId4"/>
          <a:stretch>
            <a:fillRect/>
          </a:stretch>
        </p:blipFill>
        <p:spPr>
          <a:xfrm>
            <a:off x="4214250" y="914167"/>
            <a:ext cx="231668" cy="237765"/>
          </a:xfrm>
          <a:prstGeom prst="rect">
            <a:avLst/>
          </a:prstGeom>
        </p:spPr>
      </p:pic>
      <p:pic>
        <p:nvPicPr>
          <p:cNvPr id="9" name="圖片 8"/>
          <p:cNvPicPr>
            <a:picLocks noChangeAspect="1"/>
          </p:cNvPicPr>
          <p:nvPr/>
        </p:nvPicPr>
        <p:blipFill>
          <a:blip r:embed="rId5"/>
          <a:stretch>
            <a:fillRect/>
          </a:stretch>
        </p:blipFill>
        <p:spPr>
          <a:xfrm>
            <a:off x="313598" y="587643"/>
            <a:ext cx="786452" cy="932769"/>
          </a:xfrm>
          <a:prstGeom prst="rect">
            <a:avLst/>
          </a:prstGeom>
        </p:spPr>
      </p:pic>
      <p:sp>
        <p:nvSpPr>
          <p:cNvPr id="2" name="文字方塊 1"/>
          <p:cNvSpPr txBox="1"/>
          <p:nvPr/>
        </p:nvSpPr>
        <p:spPr>
          <a:xfrm>
            <a:off x="612369" y="1768786"/>
            <a:ext cx="5967216" cy="6714659"/>
          </a:xfrm>
          <a:prstGeom prst="rect">
            <a:avLst/>
          </a:prstGeom>
          <a:noFill/>
        </p:spPr>
        <p:txBody>
          <a:bodyPr wrap="square" rtlCol="0">
            <a:spAutoFit/>
          </a:bodyPr>
          <a:lstStyle/>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養成「不知道」的勇氣</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2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dirty="0">
                <a:effectLst/>
                <a:latin typeface="微軟正黑體" panose="020B0604030504040204" pitchFamily="34" charset="-120"/>
                <a:ea typeface="微軟正黑體" panose="020B0604030504040204" pitchFamily="34" charset="-120"/>
                <a:cs typeface="Times New Roman" panose="02020603050405020304" pitchFamily="18" charset="0"/>
              </a:rPr>
              <a:t>在快速變遷的時代，社會的潮流興替十分快速，流行事物迅速多元。現代人每 天面對龐大的訊息量，若是過度追求資訊，則可能被快速更新的資訊拖垮，失去平 靜的心情，也易迷失了自我主張。若要減少過多的訊息所帶來的焦慮，可練習在生 活中保留一段淨空的時間，練習讓自己不受他人影響、不受資訊左右。 </a:t>
            </a:r>
            <a:endParaRPr lang="en-US" alt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「欲速則不達」有其科學根據 </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根據科學研究，大腦在焦慮的時候會使視野變窄，許多視覺的資訊會被忽略， 犯錯的機率也會增加。而焦慮亦容易使判斷力及思考力減退。因此，練習減緩速度， 花時間耐著性子慢慢來，不因焦慮而亂了方寸，較可能有好的結果。</a:t>
            </a:r>
          </a:p>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六</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愈希望事情順利就會愈焦慮</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當個體越想要掌控情況，能量過強或自我意識過剩時，想法與觀念會變得僵化。 面對事情保有相當程度的彈性，減少堅持己見，不過度掌控，不必控制一切，才能 維持平穩的心情。</a:t>
            </a:r>
          </a:p>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七</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告訴自己「有辦法解決」可發揮自我效能</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適度的緊張感、適當的焦慮可幫助個體發揮能力。當個體有信心，相信自己 能利用所擁有的技能去完成任務、克服挑戰時，較能緩解緊張的感受。因此， 相信自己有辦法解決的自我效能感，是穩定情緒的重要關鍵。 </a:t>
            </a:r>
          </a:p>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八</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巧妙掌控「鈍感力」與「共感力」</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當一個人不過度敏感，能判斷情況，發揮鈍感力，則可減少受到日常瑣事的影 響，進而維持情緒的穩定。對日常情境保有「選擇力」，知道應該「敏感」還是「鈍 感」，則可更了解自己，掌控自己的力量，將心力投注在真正重要的事情上。 </a:t>
            </a:r>
          </a:p>
          <a:p>
            <a:endParaRPr lang="zh-TW" alt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1550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096152" y="872152"/>
            <a:ext cx="3113648" cy="474310"/>
            <a:chOff x="476672" y="748449"/>
            <a:chExt cx="2681969" cy="474310"/>
          </a:xfrm>
        </p:grpSpPr>
        <p:sp>
          <p:nvSpPr>
            <p:cNvPr id="17" name="圓角矩形 16"/>
            <p:cNvSpPr/>
            <p:nvPr/>
          </p:nvSpPr>
          <p:spPr>
            <a:xfrm>
              <a:off x="476672" y="748449"/>
              <a:ext cx="2681969" cy="474310"/>
            </a:xfrm>
            <a:prstGeom prst="roundRect">
              <a:avLst>
                <a:gd name="adj" fmla="val 2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9" name="文字方塊 18"/>
            <p:cNvSpPr txBox="1"/>
            <p:nvPr/>
          </p:nvSpPr>
          <p:spPr>
            <a:xfrm>
              <a:off x="476672" y="800938"/>
              <a:ext cx="2031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員工協助方案專區</a:t>
              </a:r>
            </a:p>
          </p:txBody>
        </p:sp>
        <p:sp>
          <p:nvSpPr>
            <p:cNvPr id="20" name="文字方塊 19"/>
            <p:cNvSpPr txBox="1"/>
            <p:nvPr/>
          </p:nvSpPr>
          <p:spPr>
            <a:xfrm>
              <a:off x="1953481" y="780343"/>
              <a:ext cx="1455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Unicode MS" pitchFamily="34" charset="-120"/>
              </a:endParaRPr>
            </a:p>
          </p:txBody>
        </p:sp>
      </p:grpSp>
      <p:sp>
        <p:nvSpPr>
          <p:cNvPr id="15" name="矩形 14"/>
          <p:cNvSpPr/>
          <p:nvPr/>
        </p:nvSpPr>
        <p:spPr>
          <a:xfrm>
            <a:off x="4509120" y="-15552"/>
            <a:ext cx="2348880" cy="738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6" name="矩形 15"/>
          <p:cNvSpPr/>
          <p:nvPr/>
        </p:nvSpPr>
        <p:spPr>
          <a:xfrm>
            <a:off x="4367117" y="702980"/>
            <a:ext cx="249289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p:cNvSpPr txBox="1"/>
          <p:nvPr/>
        </p:nvSpPr>
        <p:spPr>
          <a:xfrm>
            <a:off x="4825793" y="92009"/>
            <a:ext cx="1715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人事</a:t>
            </a:r>
            <a:r>
              <a:rPr kumimoji="0" lang="en-US" altLang="zh-TW"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e</a:t>
            </a:r>
            <a:r>
              <a:rPr kumimoji="0" lang="zh-TW" altLang="en-US" sz="2800" b="1" i="0" u="none" strike="noStrike" kern="1200" cap="none" spc="50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報</a:t>
            </a:r>
          </a:p>
        </p:txBody>
      </p:sp>
      <p:sp>
        <p:nvSpPr>
          <p:cNvPr id="21" name="矩形 20"/>
          <p:cNvSpPr/>
          <p:nvPr/>
        </p:nvSpPr>
        <p:spPr>
          <a:xfrm>
            <a:off x="0" y="-15552"/>
            <a:ext cx="4365104" cy="180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0" name="矩形 29"/>
          <p:cNvSpPr/>
          <p:nvPr/>
        </p:nvSpPr>
        <p:spPr>
          <a:xfrm>
            <a:off x="4365104" y="-15552"/>
            <a:ext cx="142003" cy="846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1" name="矩形 30"/>
          <p:cNvSpPr/>
          <p:nvPr/>
        </p:nvSpPr>
        <p:spPr>
          <a:xfrm>
            <a:off x="0" y="9489504"/>
            <a:ext cx="6858000" cy="416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 name="矩形 5"/>
          <p:cNvSpPr/>
          <p:nvPr/>
        </p:nvSpPr>
        <p:spPr>
          <a:xfrm>
            <a:off x="2982155" y="910070"/>
            <a:ext cx="12276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EAP  Topics</a:t>
            </a:r>
          </a:p>
        </p:txBody>
      </p:sp>
      <p:pic>
        <p:nvPicPr>
          <p:cNvPr id="7" name="圖片 6"/>
          <p:cNvPicPr>
            <a:picLocks noChangeAspect="1"/>
          </p:cNvPicPr>
          <p:nvPr/>
        </p:nvPicPr>
        <p:blipFill>
          <a:blip r:embed="rId3"/>
          <a:stretch>
            <a:fillRect/>
          </a:stretch>
        </p:blipFill>
        <p:spPr>
          <a:xfrm>
            <a:off x="4130530" y="642108"/>
            <a:ext cx="231668" cy="237765"/>
          </a:xfrm>
          <a:prstGeom prst="rect">
            <a:avLst/>
          </a:prstGeom>
        </p:spPr>
      </p:pic>
      <p:pic>
        <p:nvPicPr>
          <p:cNvPr id="8" name="圖片 7"/>
          <p:cNvPicPr>
            <a:picLocks noChangeAspect="1"/>
          </p:cNvPicPr>
          <p:nvPr/>
        </p:nvPicPr>
        <p:blipFill>
          <a:blip r:embed="rId3"/>
          <a:stretch>
            <a:fillRect/>
          </a:stretch>
        </p:blipFill>
        <p:spPr>
          <a:xfrm>
            <a:off x="4214250" y="914167"/>
            <a:ext cx="231668" cy="237765"/>
          </a:xfrm>
          <a:prstGeom prst="rect">
            <a:avLst/>
          </a:prstGeom>
        </p:spPr>
      </p:pic>
      <p:pic>
        <p:nvPicPr>
          <p:cNvPr id="9" name="圖片 8"/>
          <p:cNvPicPr>
            <a:picLocks noChangeAspect="1"/>
          </p:cNvPicPr>
          <p:nvPr/>
        </p:nvPicPr>
        <p:blipFill>
          <a:blip r:embed="rId4"/>
          <a:stretch>
            <a:fillRect/>
          </a:stretch>
        </p:blipFill>
        <p:spPr>
          <a:xfrm>
            <a:off x="313598" y="587643"/>
            <a:ext cx="786452" cy="932769"/>
          </a:xfrm>
          <a:prstGeom prst="rect">
            <a:avLst/>
          </a:prstGeom>
        </p:spPr>
      </p:pic>
      <p:sp>
        <p:nvSpPr>
          <p:cNvPr id="2" name="文字方塊 1"/>
          <p:cNvSpPr txBox="1"/>
          <p:nvPr/>
        </p:nvSpPr>
        <p:spPr>
          <a:xfrm>
            <a:off x="574111" y="1959484"/>
            <a:ext cx="5967216" cy="6309420"/>
          </a:xfrm>
          <a:prstGeom prst="rect">
            <a:avLst/>
          </a:prstGeom>
          <a:noFill/>
        </p:spPr>
        <p:txBody>
          <a:bodyPr wrap="square" rtlCol="0">
            <a:spAutoFit/>
          </a:bodyPr>
          <a:lstStyle/>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九</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享受獨處，回歸理想步調</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適度地享受獨處的個人時光，可以療癒人際關係所帶來的疲勞感，減少心靈能 量的耗損。當個體與自己在一起，往內在深處進行探索與覺察，較能維持情緒的平 靜。 </a:t>
            </a:r>
          </a:p>
          <a:p>
            <a:pPr lvl="0">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十</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諸事不順時，減少做事</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600"/>
              </a:lnSpc>
            </a:pP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dirty="0">
                <a:effectLst/>
                <a:latin typeface="微軟正黑體" panose="020B0604030504040204" pitchFamily="34" charset="-120"/>
                <a:ea typeface="微軟正黑體" panose="020B0604030504040204" pitchFamily="34" charset="-120"/>
                <a:cs typeface="Times New Roman" panose="02020603050405020304" pitchFamily="18" charset="0"/>
              </a:rPr>
              <a:t>當諸事不順利時，是提醒自己休息的警訊。有時候好好休息，終止瞎忙的惡性 循環，是對個體更有利的決定。當精神負荷過量，煩事纏身時，適度的休息放</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鬆、 從惡性循環中解脫，有助於減少緊張焦慮的感受。</a:t>
            </a:r>
          </a:p>
          <a:p>
            <a:pPr marL="381635" indent="-381635">
              <a:lnSpc>
                <a:spcPts val="2600"/>
              </a:lnSpc>
            </a:pP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十一</a:t>
            </a:r>
            <a:r>
              <a:rPr lang="en-US"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眼光放遠，努力也需「按部就班」 </a:t>
            </a:r>
            <a:endPar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81635" indent="-381635">
              <a:lnSpc>
                <a:spcPts val="2600"/>
              </a:lnSpc>
            </a:pPr>
            <a:r>
              <a:rPr lang="zh-TW" altLang="en-US" sz="1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妥善地控制自己的人生步調，不一味地求快，而能依循生命週期運行，能讓個 體的心情更加輕鬆。當對人生茫然時，參考他人的人生經驗，從他人的經歷中學習， 讓楷模對象成為自己人生馬拉松的領跑者，可以減少求快或失去方向而帶來的焦慮 感。 面對情緒的波動，讓自己保持對情緒的開放，全然地接納情緒的起伏來去，有助於 情緒的平靜。透過上述的幾個方式，能協助個體更全面地關照自己的身心狀態，了解焦 慮情緒的影響，並進而找到適合自己的放鬆方式，從焦慮的情緒中解脫。 </a:t>
            </a:r>
          </a:p>
          <a:p>
            <a:pPr>
              <a:lnSpc>
                <a:spcPts val="2600"/>
              </a:lnSpc>
            </a:pP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【參考書目】 西多昌規（</a:t>
            </a: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2017</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）。情緒鬆綁：跟自己和好的</a:t>
            </a: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44 </a:t>
            </a:r>
            <a:r>
              <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個方法。台北市：今周刊。</a:t>
            </a:r>
          </a:p>
          <a:p>
            <a:pPr lvl="0">
              <a:lnSpc>
                <a:spcPts val="2600"/>
              </a:lnSpc>
            </a:pPr>
            <a:endParaRPr lang="en-US" altLang="zh-TW" sz="1200" dirty="0">
              <a:latin typeface="微軟正黑體" panose="020B0604030504040204" pitchFamily="34" charset="-120"/>
              <a:ea typeface="微軟正黑體" panose="020B0604030504040204" pitchFamily="34" charset="-120"/>
            </a:endParaRPr>
          </a:p>
          <a:p>
            <a:pPr algn="r"/>
            <a:r>
              <a:rPr lang="zh-TW" altLang="zh-TW" sz="1200" u="sng" dirty="0">
                <a:effectLst/>
                <a:latin typeface="微軟正黑體" panose="020B0604030504040204" pitchFamily="34" charset="-120"/>
                <a:ea typeface="微軟正黑體" panose="020B0604030504040204" pitchFamily="34" charset="-120"/>
                <a:cs typeface="Times New Roman" panose="02020603050405020304" pitchFamily="18" charset="0"/>
              </a:rPr>
              <a:t>文章來源</a:t>
            </a:r>
            <a:r>
              <a:rPr lang="en-US" altLang="zh-TW" sz="1200" u="sng"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u="sng" dirty="0">
                <a:effectLst/>
                <a:latin typeface="微軟正黑體" panose="020B0604030504040204" pitchFamily="34" charset="-120"/>
                <a:ea typeface="微軟正黑體" panose="020B0604030504040204" pitchFamily="34" charset="-120"/>
                <a:cs typeface="Times New Roman" panose="02020603050405020304" pitchFamily="18" charset="0"/>
              </a:rPr>
              <a:t>本校諮商輔導中心</a:t>
            </a:r>
            <a:r>
              <a:rPr lang="en-US" altLang="zh-TW" sz="1200" u="sng"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u="sng" dirty="0">
                <a:effectLst/>
                <a:latin typeface="微軟正黑體" panose="020B0604030504040204" pitchFamily="34" charset="-120"/>
                <a:ea typeface="微軟正黑體" panose="020B0604030504040204" pitchFamily="34" charset="-120"/>
                <a:cs typeface="Times New Roman" panose="02020603050405020304" pitchFamily="18" charset="0"/>
              </a:rPr>
              <a:t>資源大全</a:t>
            </a:r>
            <a:r>
              <a:rPr lang="en-US" altLang="zh-TW" sz="1200" u="sng"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u="sng" dirty="0">
                <a:effectLst/>
                <a:latin typeface="微軟正黑體" panose="020B0604030504040204" pitchFamily="34" charset="-120"/>
                <a:ea typeface="微軟正黑體" panose="020B0604030504040204" pitchFamily="34" charset="-120"/>
                <a:cs typeface="Times New Roman" panose="02020603050405020304" pitchFamily="18" charset="0"/>
              </a:rPr>
              <a:t>心靈雲集</a:t>
            </a:r>
            <a:r>
              <a:rPr lang="en-US" altLang="zh-TW" sz="1200" u="sng" dirty="0">
                <a:effectLst/>
                <a:latin typeface="微軟正黑體" panose="020B0604030504040204" pitchFamily="34" charset="-120"/>
                <a:ea typeface="微軟正黑體" panose="020B0604030504040204" pitchFamily="34" charset="-120"/>
                <a:cs typeface="Times New Roman" panose="02020603050405020304" pitchFamily="18" charset="0"/>
              </a:rPr>
              <a:t> (106.12)</a:t>
            </a:r>
            <a:endParaRPr lang="zh-TW" altLang="en-US" sz="1200" dirty="0">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667" l="417" r="100000">
                        <a14:foregroundMark x1="47222" y1="80000" x2="47222" y2="80000"/>
                        <a14:foregroundMark x1="34306" y1="72000" x2="34306" y2="72000"/>
                        <a14:foregroundMark x1="22917" y1="50667" x2="22917" y2="50667"/>
                        <a14:foregroundMark x1="23889" y1="47000" x2="23889" y2="47000"/>
                        <a14:foregroundMark x1="23333" y1="44667" x2="23333" y2="44667"/>
                        <a14:foregroundMark x1="20972" y1="60667" x2="20972" y2="60667"/>
                        <a14:foregroundMark x1="22778" y1="58000" x2="22778" y2="58000"/>
                        <a14:foregroundMark x1="3611" y1="38667" x2="3611" y2="38667"/>
                        <a14:foregroundMark x1="5139" y1="37000" x2="5139" y2="37000"/>
                        <a14:foregroundMark x1="5833" y1="36667" x2="5833" y2="36667"/>
                        <a14:foregroundMark x1="19722" y1="58333" x2="19722" y2="58333"/>
                        <a14:foregroundMark x1="8889" y1="71667" x2="8889" y2="71667"/>
                        <a14:foregroundMark x1="8333" y1="69000" x2="8333" y2="69000"/>
                        <a14:foregroundMark x1="6111" y1="3000" x2="6111" y2="3000"/>
                        <a14:foregroundMark x1="1667" y1="19000" x2="1667" y2="19000"/>
                        <a14:foregroundMark x1="1389" y1="28000" x2="1389" y2="28000"/>
                        <a14:foregroundMark x1="1944" y1="88333" x2="1944" y2="88333"/>
                        <a14:foregroundMark x1="27917" y1="4000" x2="27917" y2="4000"/>
                        <a14:foregroundMark x1="22361" y1="12333" x2="22361" y2="12333"/>
                        <a14:foregroundMark x1="45833" y1="4667" x2="45833" y2="4667"/>
                        <a14:foregroundMark x1="49722" y1="6000" x2="49722" y2="6000"/>
                        <a14:foregroundMark x1="34167" y1="4667" x2="34167" y2="4667"/>
                        <a14:foregroundMark x1="84722" y1="5000" x2="84722" y2="5000"/>
                        <a14:foregroundMark x1="82222" y1="33000" x2="82222" y2="33000"/>
                        <a14:foregroundMark x1="98611" y1="27333" x2="98611" y2="27333"/>
                        <a14:foregroundMark x1="98194" y1="36667" x2="98194" y2="36667"/>
                        <a14:foregroundMark x1="98750" y1="64000" x2="98750" y2="64000"/>
                        <a14:foregroundMark x1="88472" y1="97667" x2="88472" y2="97667"/>
                        <a14:foregroundMark x1="21111" y1="81333" x2="21111" y2="81333"/>
                        <a14:foregroundMark x1="22917" y1="56333" x2="22917" y2="56333"/>
                        <a14:foregroundMark x1="24028" y1="65333" x2="24028" y2="65333"/>
                        <a14:foregroundMark x1="24583" y1="65000" x2="24583" y2="65000"/>
                        <a14:foregroundMark x1="25000" y1="66000" x2="25000" y2="66000"/>
                        <a14:foregroundMark x1="24861" y1="64667" x2="24861" y2="64667"/>
                        <a14:foregroundMark x1="17361" y1="26667" x2="17361" y2="26667"/>
                        <a14:foregroundMark x1="16944" y1="25667" x2="16944" y2="25667"/>
                        <a14:foregroundMark x1="16111" y1="25667" x2="16111" y2="25667"/>
                        <a14:foregroundMark x1="15556" y1="28333" x2="15556" y2="28333"/>
                        <a14:foregroundMark x1="8611" y1="33000" x2="8611" y2="33000"/>
                        <a14:foregroundMark x1="7500" y1="35333" x2="7500" y2="35333"/>
                        <a14:foregroundMark x1="7778" y1="35000" x2="7778" y2="35000"/>
                        <a14:foregroundMark x1="9583" y1="31667" x2="9583" y2="31667"/>
                        <a14:foregroundMark x1="8472" y1="33333" x2="8472" y2="33333"/>
                        <a14:foregroundMark x1="6944" y1="36000" x2="6944" y2="36000"/>
                        <a14:backgroundMark x1="18750" y1="66667" x2="18750" y2="66667"/>
                        <a14:backgroundMark x1="26111" y1="82667" x2="26111" y2="82667"/>
                        <a14:backgroundMark x1="26667" y1="83000" x2="26667" y2="83000"/>
                        <a14:backgroundMark x1="9306" y1="23667" x2="80833" y2="23000"/>
                        <a14:backgroundMark x1="23889" y1="29667" x2="79167" y2="30667"/>
                        <a14:backgroundMark x1="32500" y1="34667" x2="56806" y2="52333"/>
                        <a14:backgroundMark x1="65833" y1="34667" x2="51111" y2="81000"/>
                        <a14:backgroundMark x1="63333" y1="68333" x2="27778" y2="59000"/>
                        <a14:backgroundMark x1="25278" y1="55667" x2="25278" y2="55667"/>
                        <a14:backgroundMark x1="30000" y1="63667" x2="30000" y2="63667"/>
                        <a14:backgroundMark x1="26667" y1="68000" x2="26667" y2="68000"/>
                        <a14:backgroundMark x1="21528" y1="67333" x2="21528" y2="67333"/>
                        <a14:backgroundMark x1="86111" y1="38667" x2="86111" y2="38667"/>
                        <a14:backgroundMark x1="87778" y1="43667" x2="87778" y2="43667"/>
                        <a14:backgroundMark x1="88333" y1="33000" x2="80000" y2="39000"/>
                        <a14:backgroundMark x1="66111" y1="71333" x2="65833" y2="70667"/>
                        <a14:backgroundMark x1="67778" y1="75667" x2="67778" y2="75667"/>
                        <a14:backgroundMark x1="63750" y1="83667" x2="63750" y2="83667"/>
                        <a14:backgroundMark x1="63750" y1="82000" x2="63750" y2="82000"/>
                        <a14:backgroundMark x1="63611" y1="83000" x2="63611" y2="83000"/>
                        <a14:backgroundMark x1="64167" y1="83000" x2="64167" y2="83000"/>
                        <a14:backgroundMark x1="44167" y1="83667" x2="44167" y2="83667"/>
                        <a14:backgroundMark x1="30972" y1="75000" x2="30972" y2="75000"/>
                        <a14:backgroundMark x1="21528" y1="67000" x2="21528" y2="67000"/>
                        <a14:backgroundMark x1="22500" y1="72333" x2="22500" y2="72333"/>
                        <a14:backgroundMark x1="21111" y1="65667" x2="21111" y2="65667"/>
                        <a14:backgroundMark x1="89861" y1="63667" x2="89861" y2="63667"/>
                        <a14:backgroundMark x1="76111" y1="84333" x2="76111" y2="84333"/>
                        <a14:backgroundMark x1="9167" y1="3667" x2="9167" y2="3667"/>
                        <a14:backgroundMark x1="3472" y1="5000" x2="13333" y2="6000"/>
                        <a14:backgroundMark x1="1806" y1="27667" x2="5139" y2="19333"/>
                        <a14:backgroundMark x1="1389" y1="32333" x2="2083" y2="14667"/>
                        <a14:backgroundMark x1="833" y1="18000" x2="833" y2="18000"/>
                        <a14:backgroundMark x1="22222" y1="7333" x2="90833" y2="3667"/>
                        <a14:backgroundMark x1="24444" y1="2333" x2="34028" y2="1667"/>
                        <a14:backgroundMark x1="26528" y1="43000" x2="33472" y2="43000"/>
                        <a14:backgroundMark x1="68194" y1="39333" x2="61111" y2="62667"/>
                        <a14:backgroundMark x1="67083" y1="73333" x2="67083" y2="73333"/>
                        <a14:backgroundMark x1="36667" y1="66000" x2="36667" y2="66000"/>
                        <a14:backgroundMark x1="89722" y1="39333" x2="89722" y2="39333"/>
                        <a14:backgroundMark x1="92222" y1="12333" x2="92222" y2="12333"/>
                        <a14:backgroundMark x1="88611" y1="13667" x2="95139" y2="14000"/>
                        <a14:backgroundMark x1="98750" y1="27000" x2="96389" y2="40000"/>
                        <a14:backgroundMark x1="99583" y1="38000" x2="95972" y2="42333"/>
                        <a14:backgroundMark x1="24444" y1="60667" x2="24444" y2="60667"/>
                        <a14:backgroundMark x1="22500" y1="59000" x2="22500" y2="59000"/>
                      </a14:backgroundRemoval>
                    </a14:imgEffect>
                  </a14:imgLayer>
                </a14:imgProps>
              </a:ext>
            </a:extLst>
          </a:blip>
          <a:srcRect l="-87" t="21615" r="-712" b="-600"/>
          <a:stretch/>
        </p:blipFill>
        <p:spPr>
          <a:xfrm>
            <a:off x="-5715" y="8341882"/>
            <a:ext cx="6911340" cy="1579670"/>
          </a:xfrm>
          <a:prstGeom prst="rect">
            <a:avLst/>
          </a:prstGeom>
        </p:spPr>
      </p:pic>
    </p:spTree>
    <p:extLst>
      <p:ext uri="{BB962C8B-B14F-4D97-AF65-F5344CB8AC3E}">
        <p14:creationId xmlns:p14="http://schemas.microsoft.com/office/powerpoint/2010/main" val="342586393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3336</TotalTime>
  <Words>2496</Words>
  <Application>Microsoft Office PowerPoint</Application>
  <PresentationFormat>A4 紙張 (210x297 公釐)</PresentationFormat>
  <Paragraphs>292</Paragraphs>
  <Slides>9</Slides>
  <Notes>9</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9</vt:i4>
      </vt:variant>
    </vt:vector>
  </HeadingPairs>
  <TitlesOfParts>
    <vt:vector size="15" baseType="lpstr">
      <vt:lpstr>微軟正黑體</vt:lpstr>
      <vt:lpstr>Calibri</vt:lpstr>
      <vt:lpstr>標楷體</vt:lpstr>
      <vt:lpstr>華康細圓體</vt:lpstr>
      <vt:lpstr>Arial</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Administrator</cp:lastModifiedBy>
  <cp:revision>224</cp:revision>
  <cp:lastPrinted>2022-01-18T06:00:03Z</cp:lastPrinted>
  <dcterms:created xsi:type="dcterms:W3CDTF">2019-05-21T16:18:30Z</dcterms:created>
  <dcterms:modified xsi:type="dcterms:W3CDTF">2024-01-22T05:35:38Z</dcterms:modified>
</cp:coreProperties>
</file>